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spreadsheetml.sheet" PartName="/ppt/embeddings/Microsoft_Excel_Sheet3.xlsx"/>
  <Override ContentType="application/vnd.openxmlformats-officedocument.spreadsheetml.sheet" PartName="/ppt/embeddings/Microsoft_Excel_Sheet4.xlsx"/>
  <Override ContentType="application/vnd.openxmlformats-officedocument.spreadsheetml.sheet" PartName="/ppt/embeddings/Microsoft_Excel_Sheet2.xlsx"/>
  <Override ContentType="application/vnd.openxmlformats-officedocument.spreadsheetml.sheet" PartName="/ppt/embeddings/Microsoft_Excel_Sheet5.xlsx"/>
  <Override ContentType="application/vnd.openxmlformats-officedocument.spreadsheetml.sheet" PartName="/ppt/embeddings/Microsoft_Excel_Sheet1.xlsx"/>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6858000" cx="12192000"/>
  <p:notesSz cx="6858000" cy="9144000"/>
  <p:embeddedFontLst>
    <p:embeddedFont>
      <p:font typeface="Corsiva"/>
      <p:regular r:id="rId70"/>
      <p:bold r:id="rId71"/>
      <p:italic r:id="rId72"/>
      <p:boldItalic r:id="rId73"/>
    </p:embeddedFont>
    <p:embeddedFont>
      <p:font typeface="Corben"/>
      <p:bold r:id="rId74"/>
    </p:embeddedFont>
    <p:embeddedFont>
      <p:font typeface="Century Gothic"/>
      <p:regular r:id="rId75"/>
      <p:bold r:id="rId76"/>
      <p:italic r:id="rId77"/>
      <p:boldItalic r:id="rId78"/>
    </p:embeddedFont>
    <p:embeddedFont>
      <p:font typeface="Limelight"/>
      <p:regular r:id="rId79"/>
    </p:embeddedFont>
    <p:embeddedFont>
      <p:font typeface="Montserrat SemiBold"/>
      <p:regular r:id="rId80"/>
      <p:bold r:id="rId81"/>
      <p:italic r:id="rId82"/>
      <p:boldItalic r:id="rId83"/>
    </p:embeddedFont>
    <p:embeddedFont>
      <p:font typeface="ADLaM Display"/>
      <p:regular r:id="rId84"/>
    </p:embeddedFont>
    <p:embeddedFont>
      <p:font typeface="Montserrat"/>
      <p:regular r:id="rId85"/>
      <p:bold r:id="rId86"/>
      <p:italic r:id="rId87"/>
      <p:boldItalic r:id="rId88"/>
    </p:embeddedFont>
    <p:embeddedFont>
      <p:font typeface="Arial Narrow"/>
      <p:regular r:id="rId89"/>
      <p:bold r:id="rId90"/>
      <p:italic r:id="rId91"/>
      <p:boldItalic r:id="rId92"/>
    </p:embeddedFont>
    <p:embeddedFont>
      <p:font typeface="Montserrat Medium"/>
      <p:regular r:id="rId93"/>
      <p:bold r:id="rId94"/>
      <p:italic r:id="rId95"/>
      <p:boldItalic r:id="rId96"/>
    </p:embeddedFont>
    <p:embeddedFont>
      <p:font typeface="Arial Black"/>
      <p:regular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8" roundtripDataSignature="AMtx7mgKj5WuSMosRU8z28QTQcbypuEx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545EE1-5524-4977-8091-D7EC875A2CC4}">
  <a:tblStyle styleId="{6F545EE1-5524-4977-8091-D7EC875A2CC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D9D6C2A-2E46-4D35-8978-06F01AF83C50}" styleName="Table_1">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E7E6"/>
          </a:solidFill>
        </a:fill>
      </a:tcStyle>
    </a:wholeTbl>
    <a:band1H>
      <a:tcTxStyle/>
      <a:tcStyle>
        <a:fill>
          <a:solidFill>
            <a:srgbClr val="E0CCCA"/>
          </a:solidFill>
        </a:fill>
      </a:tcStyle>
    </a:band1H>
    <a:band2H>
      <a:tcTxStyle/>
    </a:band2H>
    <a:band1V>
      <a:tcTxStyle/>
      <a:tcStyle>
        <a:fill>
          <a:solidFill>
            <a:srgbClr val="E0CCCA"/>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ontserratMedium-italic.fntdata"/><Relationship Id="rId94" Type="http://schemas.openxmlformats.org/officeDocument/2006/relationships/font" Target="fonts/MontserratMedium-bold.fntdata"/><Relationship Id="rId97" Type="http://schemas.openxmlformats.org/officeDocument/2006/relationships/font" Target="fonts/ArialBlack-regular.fntdata"/><Relationship Id="rId96" Type="http://schemas.openxmlformats.org/officeDocument/2006/relationships/font" Target="fonts/MontserratMedium-boldItalic.fntdata"/><Relationship Id="rId11" Type="http://schemas.openxmlformats.org/officeDocument/2006/relationships/slide" Target="slides/slide6.xml"/><Relationship Id="rId10" Type="http://schemas.openxmlformats.org/officeDocument/2006/relationships/slide" Target="slides/slide5.xml"/><Relationship Id="rId98"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ArialNarrow-italic.fntdata"/><Relationship Id="rId90" Type="http://schemas.openxmlformats.org/officeDocument/2006/relationships/font" Target="fonts/ArialNarrow-bold.fntdata"/><Relationship Id="rId93" Type="http://schemas.openxmlformats.org/officeDocument/2006/relationships/font" Target="fonts/MontserratMedium-regular.fntdata"/><Relationship Id="rId92" Type="http://schemas.openxmlformats.org/officeDocument/2006/relationships/font" Target="fonts/ArialNarrow-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ADLaMDisplay-regular.fntdata"/><Relationship Id="rId83" Type="http://schemas.openxmlformats.org/officeDocument/2006/relationships/font" Target="fonts/MontserratSemiBold-boldItalic.fntdata"/><Relationship Id="rId86" Type="http://schemas.openxmlformats.org/officeDocument/2006/relationships/font" Target="fonts/Montserrat-bold.fntdata"/><Relationship Id="rId85" Type="http://schemas.openxmlformats.org/officeDocument/2006/relationships/font" Target="fonts/Montserrat-regular.fntdata"/><Relationship Id="rId88" Type="http://schemas.openxmlformats.org/officeDocument/2006/relationships/font" Target="fonts/Montserrat-boldItalic.fntdata"/><Relationship Id="rId87" Type="http://schemas.openxmlformats.org/officeDocument/2006/relationships/font" Target="fonts/Montserrat-italic.fntdata"/><Relationship Id="rId89" Type="http://schemas.openxmlformats.org/officeDocument/2006/relationships/font" Target="fonts/ArialNarrow-regular.fntdata"/><Relationship Id="rId80" Type="http://schemas.openxmlformats.org/officeDocument/2006/relationships/font" Target="fonts/MontserratSemiBold-regular.fntdata"/><Relationship Id="rId82" Type="http://schemas.openxmlformats.org/officeDocument/2006/relationships/font" Target="fonts/MontserratSemiBold-italic.fntdata"/><Relationship Id="rId81" Type="http://schemas.openxmlformats.org/officeDocument/2006/relationships/font" Target="fonts/Montserrat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orsiva-boldItalic.fntdata"/><Relationship Id="rId72" Type="http://schemas.openxmlformats.org/officeDocument/2006/relationships/font" Target="fonts/Corsiva-italic.fntdata"/><Relationship Id="rId75" Type="http://schemas.openxmlformats.org/officeDocument/2006/relationships/font" Target="fonts/CenturyGothic-regular.fntdata"/><Relationship Id="rId74" Type="http://schemas.openxmlformats.org/officeDocument/2006/relationships/font" Target="fonts/Corben-bold.fntdata"/><Relationship Id="rId77" Type="http://schemas.openxmlformats.org/officeDocument/2006/relationships/font" Target="fonts/CenturyGothic-italic.fntdata"/><Relationship Id="rId76" Type="http://schemas.openxmlformats.org/officeDocument/2006/relationships/font" Target="fonts/CenturyGothic-bold.fntdata"/><Relationship Id="rId79" Type="http://schemas.openxmlformats.org/officeDocument/2006/relationships/font" Target="fonts/Limelight-regular.fntdata"/><Relationship Id="rId78" Type="http://schemas.openxmlformats.org/officeDocument/2006/relationships/font" Target="fonts/CenturyGothic-boldItalic.fntdata"/><Relationship Id="rId71" Type="http://schemas.openxmlformats.org/officeDocument/2006/relationships/font" Target="fonts/Corsiva-bold.fntdata"/><Relationship Id="rId70" Type="http://schemas.openxmlformats.org/officeDocument/2006/relationships/font" Target="fonts/Corsiva-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*Introduction (1 minute)*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Good afternoon], everyone. Today, I am excited to present our strategic marketing plan designed to boost Thai To Go's business performance, particularly focusing on increasing our sales turnover by 10% over the next six months."</a:t>
            </a:r>
            <a:endParaRPr/>
          </a:p>
        </p:txBody>
      </p:sp>
      <p:sp>
        <p:nvSpPr>
          <p:cNvPr id="173" name="Google Shape;17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Marketing Goals (1 minute)*- *SMART Goals:*  </a:t>
            </a:r>
            <a:endParaRPr/>
          </a:p>
          <a:p>
            <a:pPr indent="0" lvl="0" marL="0" rtl="0" algn="l">
              <a:spcBef>
                <a:spcPts val="0"/>
              </a:spcBef>
              <a:spcAft>
                <a:spcPts val="0"/>
              </a:spcAft>
              <a:buNone/>
            </a:pPr>
            <a:r>
              <a:t/>
            </a:r>
            <a:endParaRPr/>
          </a:p>
          <a:p>
            <a:pPr indent="0" lvl="0" marL="0" rtl="0" algn="just">
              <a:spcBef>
                <a:spcPts val="0"/>
              </a:spcBef>
              <a:spcAft>
                <a:spcPts val="0"/>
              </a:spcAft>
              <a:buNone/>
            </a:pPr>
            <a:r>
              <a:rPr lang="en-US"/>
              <a:t>"Our primary objective is to increase our market share by 20% within our target market segment by enhancing brand awareness, customer acquisition, and retention. Specifically, we aim to increase our sales turnover by 10% within the next six months."</a:t>
            </a:r>
            <a:endParaRPr/>
          </a:p>
        </p:txBody>
      </p:sp>
      <p:sp>
        <p:nvSpPr>
          <p:cNvPr id="254" name="Google Shape;25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*Marketing Strategy:*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reach this audience, we will implement a multi-channel marketing strategy, including:    -</a:t>
            </a:r>
            <a:endParaRPr/>
          </a:p>
          <a:p>
            <a:pPr indent="0" lvl="0" marL="0" rtl="0" algn="l">
              <a:spcBef>
                <a:spcPts val="0"/>
              </a:spcBef>
              <a:spcAft>
                <a:spcPts val="0"/>
              </a:spcAft>
              <a:buNone/>
            </a:pPr>
            <a:r>
              <a:rPr lang="en-US"/>
              <a:t> *Search Engine Marketing (SEM):* Targeting keywords like 'healthy Thai food' and ‘</a:t>
            </a:r>
            <a:endParaRPr/>
          </a:p>
          <a:p>
            <a:pPr indent="0" lvl="0" marL="0" rtl="0" algn="l">
              <a:spcBef>
                <a:spcPts val="0"/>
              </a:spcBef>
              <a:spcAft>
                <a:spcPts val="0"/>
              </a:spcAft>
              <a:buNone/>
            </a:pPr>
            <a:r>
              <a:rPr lang="en-US"/>
              <a:t>Halal Thai dishes' through Google Ads and social media ads.</a:t>
            </a:r>
            <a:endParaRPr/>
          </a:p>
        </p:txBody>
      </p:sp>
      <p:sp>
        <p:nvSpPr>
          <p:cNvPr id="267" name="Google Shape;26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Target Market &amp; Strategy (2 minutes)*- *Target Audience:* </a:t>
            </a:r>
            <a:endParaRPr/>
          </a:p>
          <a:p>
            <a:pPr indent="0" lvl="0" marL="0" marR="0" rtl="0" algn="l">
              <a:lnSpc>
                <a:spcPct val="100000"/>
              </a:lnSpc>
              <a:spcBef>
                <a:spcPts val="0"/>
              </a:spcBef>
              <a:spcAft>
                <a:spcPts val="0"/>
              </a:spcAft>
              <a:buClr>
                <a:schemeClr val="dk1"/>
              </a:buClr>
              <a:buSzPts val="1200"/>
              <a:buFont typeface="Arial"/>
              <a:buNone/>
            </a:pPr>
            <a:r>
              <a:rPr b="1" lang="en-US"/>
              <a:t> "Our target audience includes health-conscious individuals and busy families with young children who appreciate authentic Halal Thai cuisine. They seek convenient  to takeaway and delivery options and value unique dining experiences."</a:t>
            </a:r>
            <a:endParaRPr/>
          </a:p>
          <a:p>
            <a:pPr indent="0" lvl="0" marL="0" rtl="0" algn="l">
              <a:spcBef>
                <a:spcPts val="0"/>
              </a:spcBef>
              <a:spcAft>
                <a:spcPts val="0"/>
              </a:spcAft>
              <a:buNone/>
            </a:pPr>
            <a:r>
              <a:t/>
            </a:r>
            <a:endParaRPr/>
          </a:p>
        </p:txBody>
      </p:sp>
      <p:sp>
        <p:nvSpPr>
          <p:cNvPr id="273" name="Google Shape;27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*Social Media Engagement:*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Running campaigns on Instagram and Facebook, showcasing our dishes and health benefits.</a:t>
            </a:r>
            <a:endParaRPr/>
          </a:p>
        </p:txBody>
      </p:sp>
      <p:sp>
        <p:nvSpPr>
          <p:cNvPr id="308" name="Google Shape;30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*Customer Retention:*</a:t>
            </a:r>
            <a:endParaRPr/>
          </a:p>
          <a:p>
            <a:pPr indent="0" lvl="0" marL="0" rtl="0" algn="l">
              <a:spcBef>
                <a:spcPts val="0"/>
              </a:spcBef>
              <a:spcAft>
                <a:spcPts val="0"/>
              </a:spcAft>
              <a:buNone/>
            </a:pPr>
            <a:r>
              <a:rPr b="1" lang="en-US"/>
              <a:t>Enhancing customer loyalty through targeted email marketing, offering promotions, and sharing customer testimonials."</a:t>
            </a:r>
            <a:endParaRPr b="1"/>
          </a:p>
        </p:txBody>
      </p:sp>
      <p:sp>
        <p:nvSpPr>
          <p:cNvPr id="316" name="Google Shape;31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Strengths  -- We have strong brand identity and reputation with wide range of menu options to cater for local customer base</a:t>
            </a:r>
            <a:endParaRPr/>
          </a:p>
          <a:p>
            <a:pPr indent="0" lvl="0" marL="0" rtl="0" algn="l">
              <a:spcBef>
                <a:spcPts val="0"/>
              </a:spcBef>
              <a:spcAft>
                <a:spcPts val="0"/>
              </a:spcAft>
              <a:buNone/>
            </a:pPr>
            <a:r>
              <a:rPr lang="en-US"/>
              <a:t>Weaknesses  -  Dependence of 3</a:t>
            </a:r>
            <a:r>
              <a:rPr baseline="30000" lang="en-US"/>
              <a:t>rd</a:t>
            </a:r>
            <a:r>
              <a:rPr lang="en-US"/>
              <a:t> party delivery services eg Lalamove </a:t>
            </a:r>
            <a:endParaRPr/>
          </a:p>
          <a:p>
            <a:pPr indent="0" lvl="0" marL="0" rtl="0" algn="l">
              <a:spcBef>
                <a:spcPts val="0"/>
              </a:spcBef>
              <a:spcAft>
                <a:spcPts val="0"/>
              </a:spcAft>
              <a:buNone/>
            </a:pPr>
            <a:r>
              <a:t/>
            </a:r>
            <a:endParaRPr/>
          </a:p>
        </p:txBody>
      </p:sp>
      <p:sp>
        <p:nvSpPr>
          <p:cNvPr id="323" name="Google Shape;32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t>
            </a:r>
            <a:r>
              <a:rPr b="1" lang="en-US" sz="1600"/>
              <a:t>Overview:*  “</a:t>
            </a:r>
            <a:endParaRPr/>
          </a:p>
          <a:p>
            <a:pPr indent="0" lvl="0" marL="0" rtl="0" algn="l">
              <a:spcBef>
                <a:spcPts val="0"/>
              </a:spcBef>
              <a:spcAft>
                <a:spcPts val="0"/>
              </a:spcAft>
              <a:buNone/>
            </a:pPr>
            <a:r>
              <a:rPr b="1" lang="en-US" sz="1600"/>
              <a:t>As you know, Thai To Go has been serving authentic Halal Thai cuisine in Singapore for over a decade. </a:t>
            </a:r>
            <a:endParaRPr/>
          </a:p>
          <a:p>
            <a:pPr indent="0" lvl="0" marL="0" rtl="0" algn="l">
              <a:spcBef>
                <a:spcPts val="0"/>
              </a:spcBef>
              <a:spcAft>
                <a:spcPts val="0"/>
              </a:spcAft>
              <a:buNone/>
            </a:pPr>
            <a:r>
              <a:rPr b="1" lang="en-US" sz="1600"/>
              <a:t>Our goal is to not only sustain our reputation but also expand our market share by adapting to the changing needs of our customers in this post-pandemic era."</a:t>
            </a:r>
            <a:endParaRPr b="1" sz="1600"/>
          </a:p>
        </p:txBody>
      </p:sp>
      <p:sp>
        <p:nvSpPr>
          <p:cNvPr id="181" name="Google Shape;18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rgbClr val="FF0000"/>
                </a:solidFill>
              </a:rPr>
              <a:t>Backlinks: Your Website's Popularity Contest</a:t>
            </a:r>
            <a:endParaRPr sz="1200"/>
          </a:p>
          <a:p>
            <a:pPr indent="0" lvl="0" marL="0" rtl="0" algn="l">
              <a:spcBef>
                <a:spcPts val="0"/>
              </a:spcBef>
              <a:spcAft>
                <a:spcPts val="0"/>
              </a:spcAft>
              <a:buNone/>
            </a:pPr>
            <a:r>
              <a:rPr b="1" lang="en-US" sz="1200"/>
              <a:t>Think of backlinks as votes of confidence for your website. </a:t>
            </a:r>
            <a:endParaRPr/>
          </a:p>
          <a:p>
            <a:pPr indent="0" lvl="0" marL="0" rtl="0" algn="l">
              <a:spcBef>
                <a:spcPts val="0"/>
              </a:spcBef>
              <a:spcAft>
                <a:spcPts val="0"/>
              </a:spcAft>
              <a:buNone/>
            </a:pPr>
            <a:r>
              <a:rPr b="1" lang="en-US" sz="1200"/>
              <a:t>They're links from other websites to yours.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US" sz="1200"/>
              <a:t>More and better backlinks mean higher search engine rankings, more visitors, and a stronger online reputation</a:t>
            </a:r>
            <a:r>
              <a:rPr lang="en-US" sz="1400"/>
              <a:t>.</a:t>
            </a:r>
            <a:endParaRPr/>
          </a:p>
          <a:p>
            <a:pPr indent="0" lvl="0" marL="0" rtl="0" algn="l">
              <a:spcBef>
                <a:spcPts val="0"/>
              </a:spcBef>
              <a:spcAft>
                <a:spcPts val="0"/>
              </a:spcAft>
              <a:buNone/>
            </a:pPr>
            <a:r>
              <a:t/>
            </a:r>
            <a:endParaRPr/>
          </a:p>
        </p:txBody>
      </p:sp>
      <p:sp>
        <p:nvSpPr>
          <p:cNvPr id="389" name="Google Shape;38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Social Media Engagement:* </a:t>
            </a:r>
            <a:endParaRPr/>
          </a:p>
          <a:p>
            <a:pPr indent="0" lvl="0" marL="0" rtl="0" algn="l">
              <a:spcBef>
                <a:spcPts val="0"/>
              </a:spcBef>
              <a:spcAft>
                <a:spcPts val="0"/>
              </a:spcAft>
              <a:buNone/>
            </a:pPr>
            <a:r>
              <a:rPr b="1" lang="en-US"/>
              <a:t>Running campaigns on Instagram and Facebook, showcasing our dishes and health benefits.</a:t>
            </a:r>
            <a:endParaRPr b="1"/>
          </a:p>
        </p:txBody>
      </p:sp>
      <p:sp>
        <p:nvSpPr>
          <p:cNvPr id="401" name="Google Shape;40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Competitive Analysis (2 minutes)*- *Website &amp; Social Media:*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"Our analysis shows that while Thai To Go has a strong brand identity, there are areas for improvement in online visibility and customer engagement.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Competitors like Jai Thai and Pattaya Garden Restaurant have a more substantial social media following and better online reviews."</a:t>
            </a:r>
            <a:endParaRPr/>
          </a:p>
        </p:txBody>
      </p:sp>
      <p:sp>
        <p:nvSpPr>
          <p:cNvPr id="413" name="Google Shape;413;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Social Media Engagement:* </a:t>
            </a:r>
            <a:endParaRPr/>
          </a:p>
          <a:p>
            <a:pPr indent="0" lvl="0" marL="0" rtl="0" algn="l">
              <a:spcBef>
                <a:spcPts val="0"/>
              </a:spcBef>
              <a:spcAft>
                <a:spcPts val="0"/>
              </a:spcAft>
              <a:buNone/>
            </a:pPr>
            <a:r>
              <a:rPr b="1" lang="en-US"/>
              <a:t>Running campaigns on Instagram and Facebook, showcasing our dishes and health benefits.</a:t>
            </a:r>
            <a:endParaRPr b="1"/>
          </a:p>
        </p:txBody>
      </p:sp>
      <p:sp>
        <p:nvSpPr>
          <p:cNvPr id="424" name="Google Shape;42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Marketing Strategy:*  </a:t>
            </a:r>
            <a:endParaRPr/>
          </a:p>
          <a:p>
            <a:pPr indent="0" lvl="0" marL="0" rtl="0" algn="l">
              <a:spcBef>
                <a:spcPts val="0"/>
              </a:spcBef>
              <a:spcAft>
                <a:spcPts val="0"/>
              </a:spcAft>
              <a:buNone/>
            </a:pPr>
            <a:r>
              <a:rPr lang="en-US"/>
              <a:t>"To reach this audience, we will implement a multi-channel marketing strategy, including: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*Social Media Engagement:*</a:t>
            </a:r>
            <a:endParaRPr/>
          </a:p>
          <a:p>
            <a:pPr indent="-171450" lvl="0" marL="171450" rtl="0" algn="l">
              <a:spcBef>
                <a:spcPts val="0"/>
              </a:spcBef>
              <a:spcAft>
                <a:spcPts val="0"/>
              </a:spcAft>
              <a:buClr>
                <a:schemeClr val="dk1"/>
              </a:buClr>
              <a:buSzPts val="1200"/>
              <a:buFont typeface="Arial"/>
              <a:buChar char="•"/>
            </a:pPr>
            <a:r>
              <a:rPr lang="en-US"/>
              <a:t>Running campaigns on Instagram and Facebook, </a:t>
            </a:r>
            <a:endParaRPr/>
          </a:p>
          <a:p>
            <a:pPr indent="-171450" lvl="0" marL="171450" rtl="0" algn="l">
              <a:spcBef>
                <a:spcPts val="0"/>
              </a:spcBef>
              <a:spcAft>
                <a:spcPts val="0"/>
              </a:spcAft>
              <a:buClr>
                <a:schemeClr val="dk1"/>
              </a:buClr>
              <a:buSzPts val="1200"/>
              <a:buFont typeface="Arial"/>
              <a:buChar char="•"/>
            </a:pPr>
            <a:r>
              <a:rPr lang="en-US"/>
              <a:t>showcasing our dishes and health benefits.</a:t>
            </a:r>
            <a:endParaRPr/>
          </a:p>
        </p:txBody>
      </p:sp>
      <p:sp>
        <p:nvSpPr>
          <p:cNvPr id="434" name="Google Shape;43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600">
              <a:latin typeface="Arial"/>
              <a:ea typeface="Arial"/>
              <a:cs typeface="Arial"/>
              <a:sym typeface="Arial"/>
            </a:endParaRPr>
          </a:p>
        </p:txBody>
      </p:sp>
      <p:sp>
        <p:nvSpPr>
          <p:cNvPr id="190" name="Google Shape;19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FF0000"/>
                </a:solidFill>
              </a:rPr>
              <a:t>We will optimise the resolution of the images for a faster download</a:t>
            </a:r>
            <a:endParaRPr/>
          </a:p>
          <a:p>
            <a:pPr indent="0" lvl="0" marL="0" rtl="0" algn="l">
              <a:spcBef>
                <a:spcPts val="0"/>
              </a:spcBef>
              <a:spcAft>
                <a:spcPts val="0"/>
              </a:spcAft>
              <a:buNone/>
            </a:pPr>
            <a:r>
              <a:t/>
            </a:r>
            <a:endParaRPr/>
          </a:p>
        </p:txBody>
      </p:sp>
      <p:sp>
        <p:nvSpPr>
          <p:cNvPr id="445" name="Google Shape;44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Optimised to bring down the download speed to 2 secs</a:t>
            </a:r>
            <a:endParaRPr/>
          </a:p>
        </p:txBody>
      </p:sp>
      <p:sp>
        <p:nvSpPr>
          <p:cNvPr id="476" name="Google Shape;47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To bring down the speed index to meet competitors</a:t>
            </a:r>
            <a:endParaRPr/>
          </a:p>
        </p:txBody>
      </p:sp>
      <p:sp>
        <p:nvSpPr>
          <p:cNvPr id="489" name="Google Shape;48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 TO PAGE</a:t>
            </a:r>
            <a:endParaRPr/>
          </a:p>
        </p:txBody>
      </p:sp>
      <p:sp>
        <p:nvSpPr>
          <p:cNvPr id="508" name="Google Shape;508;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 *Opportunities:*  </a:t>
            </a:r>
            <a:endParaRPr/>
          </a:p>
          <a:p>
            <a:pPr indent="0" lvl="0" marL="0" rtl="0" algn="l">
              <a:spcBef>
                <a:spcPts val="0"/>
              </a:spcBef>
              <a:spcAft>
                <a:spcPts val="0"/>
              </a:spcAft>
              <a:buNone/>
            </a:pPr>
            <a:r>
              <a:rPr b="1" lang="en-US"/>
              <a:t>"We plan to improve our website’s user experience, increase social media presence, and optimize our SEO to drive more online orders. </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Additionally, we will leverage influencer marketing to reach a broader audience."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7" name="Google Shape;58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a:t>
            </a:r>
            <a:r>
              <a:rPr b="1" lang="en-US" sz="1200">
                <a:latin typeface="Arial"/>
                <a:ea typeface="Arial"/>
                <a:cs typeface="Arial"/>
                <a:sym typeface="Arial"/>
              </a:rPr>
              <a:t>Company Background *Summary:*  </a:t>
            </a:r>
            <a:endParaRPr/>
          </a:p>
          <a:p>
            <a:pPr indent="0" lvl="0" marL="0" rtl="0" algn="just">
              <a:spcBef>
                <a:spcPts val="0"/>
              </a:spcBef>
              <a:spcAft>
                <a:spcPts val="0"/>
              </a:spcAft>
              <a:buNone/>
            </a:pPr>
            <a:r>
              <a:rPr b="1" lang="en-US" sz="1200">
                <a:latin typeface="Arial"/>
                <a:ea typeface="Arial"/>
                <a:cs typeface="Arial"/>
                <a:sym typeface="Arial"/>
              </a:rPr>
              <a:t>"Thai To Go is a beloved fixture in Singapore's culinary scene, known for its delicious, Halal-certified Thai dishes. </a:t>
            </a:r>
            <a:endParaRPr/>
          </a:p>
          <a:p>
            <a:pPr indent="0" lvl="0" marL="0" rtl="0" algn="just">
              <a:spcBef>
                <a:spcPts val="0"/>
              </a:spcBef>
              <a:spcAft>
                <a:spcPts val="0"/>
              </a:spcAft>
              <a:buNone/>
            </a:pPr>
            <a:r>
              <a:rPr b="1" lang="en-US" sz="1200">
                <a:latin typeface="Arial"/>
                <a:ea typeface="Arial"/>
                <a:cs typeface="Arial"/>
                <a:sym typeface="Arial"/>
              </a:rPr>
              <a:t>Our commitment has always been to bring the rich flavors of Thailand to your table, whether you’re dining in, picking up, or ordering for delivery."- *</a:t>
            </a:r>
            <a:endParaRPr b="1" sz="1200">
              <a:latin typeface="Arial"/>
              <a:ea typeface="Arial"/>
              <a:cs typeface="Arial"/>
              <a:sym typeface="Arial"/>
            </a:endParaRPr>
          </a:p>
          <a:p>
            <a:pPr indent="0" lvl="0" marL="0" rtl="0" algn="l">
              <a:spcBef>
                <a:spcPts val="0"/>
              </a:spcBef>
              <a:spcAft>
                <a:spcPts val="0"/>
              </a:spcAft>
              <a:buNone/>
            </a:pPr>
            <a:r>
              <a:t/>
            </a:r>
            <a:endParaRPr/>
          </a:p>
        </p:txBody>
      </p:sp>
      <p:sp>
        <p:nvSpPr>
          <p:cNvPr id="200" name="Google Shape;20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Targeting Keywords as shown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Halal thai food delivery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……………………………..delivery in Spore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delivery near me etc</a:t>
            </a:r>
            <a:endParaRPr/>
          </a:p>
        </p:txBody>
      </p:sp>
      <p:sp>
        <p:nvSpPr>
          <p:cNvPr id="594" name="Google Shape;59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*Search Engine Marketing (SEM):* </a:t>
            </a:r>
            <a:endParaRPr/>
          </a:p>
          <a:p>
            <a:pPr indent="0" lvl="0" marL="0" rtl="0" algn="l">
              <a:spcBef>
                <a:spcPts val="0"/>
              </a:spcBef>
              <a:spcAft>
                <a:spcPts val="0"/>
              </a:spcAft>
              <a:buNone/>
            </a:pPr>
            <a:r>
              <a:rPr b="1" lang="en-US"/>
              <a:t>Targeting keywords like </a:t>
            </a:r>
            <a:r>
              <a:rPr b="1" lang="en-US">
                <a:solidFill>
                  <a:srgbClr val="FF0000"/>
                </a:solidFill>
              </a:rPr>
              <a:t>'healthy Thai food</a:t>
            </a:r>
            <a:r>
              <a:rPr b="1" lang="en-US"/>
              <a:t>' and </a:t>
            </a:r>
            <a:r>
              <a:rPr b="1" lang="en-US">
                <a:solidFill>
                  <a:srgbClr val="FF0000"/>
                </a:solidFill>
              </a:rPr>
              <a:t>'Halal Thai dishes</a:t>
            </a:r>
            <a:r>
              <a:rPr b="1" lang="en-US"/>
              <a:t>' through Google Ads and social media ads</a:t>
            </a:r>
            <a:r>
              <a:rPr lang="en-US"/>
              <a:t>.</a:t>
            </a:r>
            <a:endParaRPr/>
          </a:p>
        </p:txBody>
      </p:sp>
      <p:sp>
        <p:nvSpPr>
          <p:cNvPr id="601" name="Google Shape;60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SEM google search ads (target audience within 5km)</a:t>
            </a:r>
            <a:endParaRPr/>
          </a:p>
        </p:txBody>
      </p:sp>
      <p:sp>
        <p:nvSpPr>
          <p:cNvPr id="619" name="Google Shape;61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SEM Target audience</a:t>
            </a:r>
            <a:endParaRPr/>
          </a:p>
        </p:txBody>
      </p:sp>
      <p:sp>
        <p:nvSpPr>
          <p:cNvPr id="634" name="Google Shape;63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Audience Segment ( Demographic persona)</a:t>
            </a:r>
            <a:endParaRPr/>
          </a:p>
        </p:txBody>
      </p:sp>
      <p:sp>
        <p:nvSpPr>
          <p:cNvPr id="644" name="Google Shape;64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u="none" cap="none" strike="noStrike">
                <a:latin typeface="Gentium Basic"/>
                <a:ea typeface="Gentium Basic"/>
                <a:cs typeface="Gentium Basic"/>
                <a:sym typeface="Gentium Basic"/>
              </a:rPr>
              <a:t>As a certified halal establishment</a:t>
            </a:r>
            <a:endParaRPr/>
          </a:p>
          <a:p>
            <a:pPr indent="0" lvl="0" marL="0" rtl="0" algn="l">
              <a:spcBef>
                <a:spcPts val="0"/>
              </a:spcBef>
              <a:spcAft>
                <a:spcPts val="0"/>
              </a:spcAft>
              <a:buNone/>
            </a:pPr>
            <a:r>
              <a:rPr b="1" i="0" lang="en-US" sz="1200" u="none" cap="none" strike="noStrike">
                <a:latin typeface="Gentium Basic"/>
                <a:ea typeface="Gentium Basic"/>
                <a:cs typeface="Gentium Basic"/>
                <a:sym typeface="Gentium Basic"/>
              </a:rPr>
              <a:t>We Offer :</a:t>
            </a:r>
            <a:endParaRPr/>
          </a:p>
          <a:p>
            <a:pPr indent="0" lvl="0" marL="0" rtl="0" algn="l">
              <a:spcBef>
                <a:spcPts val="0"/>
              </a:spcBef>
              <a:spcAft>
                <a:spcPts val="0"/>
              </a:spcAft>
              <a:buNone/>
            </a:pPr>
            <a:r>
              <a:rPr b="1" i="0" lang="en-US" sz="1200" u="none" cap="none" strike="noStrike">
                <a:latin typeface="Gentium Basic"/>
                <a:ea typeface="Gentium Basic"/>
                <a:cs typeface="Gentium Basic"/>
                <a:sym typeface="Gentium Basic"/>
              </a:rPr>
              <a:t>Dine-In Experience,, Convenient Pickup:   Island-Wide Delivery  Mini Catering</a:t>
            </a:r>
            <a:endParaRPr/>
          </a:p>
          <a:p>
            <a:pPr indent="0" lvl="0" marL="0" rtl="0" algn="l">
              <a:spcBef>
                <a:spcPts val="0"/>
              </a:spcBef>
              <a:spcAft>
                <a:spcPts val="0"/>
              </a:spcAft>
              <a:buNone/>
            </a:pPr>
            <a:r>
              <a:t/>
            </a:r>
            <a:endParaRPr/>
          </a:p>
        </p:txBody>
      </p:sp>
      <p:sp>
        <p:nvSpPr>
          <p:cNvPr id="209" name="Google Shape;20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Social Media Posts:* High-quality visuals, interactive content, and promotional videos.    - </a:t>
            </a:r>
            <a:endParaRPr/>
          </a:p>
          <a:p>
            <a:pPr indent="0" lvl="0" marL="0" rtl="0" algn="l">
              <a:spcBef>
                <a:spcPts val="0"/>
              </a:spcBef>
              <a:spcAft>
                <a:spcPts val="0"/>
              </a:spcAft>
              <a:buNone/>
            </a:pPr>
            <a:r>
              <a:t/>
            </a:r>
            <a:endParaRPr/>
          </a:p>
        </p:txBody>
      </p:sp>
      <p:sp>
        <p:nvSpPr>
          <p:cNvPr id="732" name="Google Shape;732;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*Hyperlocal Advertising:* Targeting areas with fewer food options to increase delivery orders."</a:t>
            </a:r>
            <a:endParaRPr/>
          </a:p>
        </p:txBody>
      </p:sp>
      <p:sp>
        <p:nvSpPr>
          <p:cNvPr id="750" name="Google Shape;75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*Landing Pages:* Optimized for conversion, with clear CTAs and customer testimonials.    - </a:t>
            </a:r>
            <a:endParaRPr/>
          </a:p>
          <a:p>
            <a:pPr indent="0" lvl="0" marL="0" rtl="0" algn="l">
              <a:spcBef>
                <a:spcPts val="0"/>
              </a:spcBef>
              <a:spcAft>
                <a:spcPts val="0"/>
              </a:spcAft>
              <a:buNone/>
            </a:pPr>
            <a:r>
              <a:t/>
            </a:r>
            <a:endParaRPr/>
          </a:p>
        </p:txBody>
      </p:sp>
      <p:sp>
        <p:nvSpPr>
          <p:cNvPr id="803" name="Google Shape;803;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*KPIs:*  "We will measure our success through specific KPIs, including:   </a:t>
            </a:r>
            <a:endParaRPr/>
          </a:p>
          <a:p>
            <a:pPr indent="-171450" lvl="0" marL="171450" rtl="0" algn="l">
              <a:spcBef>
                <a:spcPts val="0"/>
              </a:spcBef>
              <a:spcAft>
                <a:spcPts val="0"/>
              </a:spcAft>
              <a:buClr>
                <a:schemeClr val="dk1"/>
              </a:buClr>
              <a:buSzPts val="1200"/>
              <a:buFont typeface="Arial"/>
              <a:buChar char="•"/>
            </a:pPr>
            <a:r>
              <a:rPr b="1" lang="en-US"/>
              <a:t>20% increase in online orders.    -</a:t>
            </a:r>
            <a:endParaRPr/>
          </a:p>
          <a:p>
            <a:pPr indent="-171450" lvl="0" marL="171450" rtl="0" algn="l">
              <a:spcBef>
                <a:spcPts val="0"/>
              </a:spcBef>
              <a:spcAft>
                <a:spcPts val="0"/>
              </a:spcAft>
              <a:buClr>
                <a:schemeClr val="dk1"/>
              </a:buClr>
              <a:buSzPts val="1200"/>
              <a:buFont typeface="Arial"/>
              <a:buChar char="•"/>
            </a:pPr>
            <a:r>
              <a:rPr b="1" lang="en-US"/>
              <a:t>15% increase in landing page conversion rates.    -</a:t>
            </a:r>
            <a:endParaRPr/>
          </a:p>
          <a:p>
            <a:pPr indent="-171450" lvl="0" marL="171450" rtl="0" algn="l">
              <a:spcBef>
                <a:spcPts val="0"/>
              </a:spcBef>
              <a:spcAft>
                <a:spcPts val="0"/>
              </a:spcAft>
              <a:buClr>
                <a:schemeClr val="dk1"/>
              </a:buClr>
              <a:buSzPts val="1200"/>
              <a:buFont typeface="Arial"/>
              <a:buChar char="•"/>
            </a:pPr>
            <a:r>
              <a:rPr b="1" lang="en-US"/>
              <a:t>25% growth in our social media following."</a:t>
            </a:r>
            <a:endParaRPr b="1"/>
          </a:p>
        </p:txBody>
      </p:sp>
      <p:sp>
        <p:nvSpPr>
          <p:cNvPr id="834" name="Google Shape;834;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Conclusion – </a:t>
            </a:r>
            <a:endParaRPr/>
          </a:p>
          <a:p>
            <a:pPr indent="0" lvl="0" marL="0" rtl="0" algn="l">
              <a:spcBef>
                <a:spcPts val="0"/>
              </a:spcBef>
              <a:spcAft>
                <a:spcPts val="0"/>
              </a:spcAft>
              <a:buNone/>
            </a:pPr>
            <a:r>
              <a:rPr b="1" lang="en-US"/>
              <a:t>*Call to Action:*  "In conclusion, this comprehensive marketing plan is designed to address the </a:t>
            </a:r>
            <a:endParaRPr/>
          </a:p>
          <a:p>
            <a:pPr indent="0" lvl="0" marL="0" rtl="0" algn="l">
              <a:spcBef>
                <a:spcPts val="0"/>
              </a:spcBef>
              <a:spcAft>
                <a:spcPts val="0"/>
              </a:spcAft>
              <a:buNone/>
            </a:pPr>
            <a:r>
              <a:rPr b="1" lang="en-US"/>
              <a:t>challenges we face and capitalize on new opportunities. With a focused approach and effective </a:t>
            </a:r>
            <a:endParaRPr/>
          </a:p>
          <a:p>
            <a:pPr indent="0" lvl="0" marL="0" rtl="0" algn="l">
              <a:spcBef>
                <a:spcPts val="0"/>
              </a:spcBef>
              <a:spcAft>
                <a:spcPts val="0"/>
              </a:spcAft>
              <a:buNone/>
            </a:pPr>
            <a:r>
              <a:rPr b="1" lang="en-US"/>
              <a:t>execution, we are confident in achieving our goal of increasing Thai To Go’s sales turnover by 10% </a:t>
            </a:r>
            <a:endParaRPr/>
          </a:p>
          <a:p>
            <a:pPr indent="0" lvl="0" marL="0" rtl="0" algn="l">
              <a:spcBef>
                <a:spcPts val="0"/>
              </a:spcBef>
              <a:spcAft>
                <a:spcPts val="0"/>
              </a:spcAft>
              <a:buNone/>
            </a:pPr>
            <a:r>
              <a:rPr b="1" lang="en-US"/>
              <a:t>in the next six months."</a:t>
            </a:r>
            <a:endParaRPr b="1"/>
          </a:p>
        </p:txBody>
      </p:sp>
      <p:sp>
        <p:nvSpPr>
          <p:cNvPr id="843" name="Google Shape;843;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Closing:*  "Thank you for your attention”. </a:t>
            </a:r>
            <a:endParaRPr/>
          </a:p>
          <a:p>
            <a:pPr indent="0" lvl="0" marL="0" rtl="0" algn="l">
              <a:spcBef>
                <a:spcPts val="0"/>
              </a:spcBef>
              <a:spcAft>
                <a:spcPts val="0"/>
              </a:spcAft>
              <a:buNone/>
            </a:pPr>
            <a:r>
              <a:rPr b="1" lang="en-US"/>
              <a:t>I look forward to your feedback and to work together on implementing this plan."</a:t>
            </a:r>
            <a:endParaRPr b="1"/>
          </a:p>
        </p:txBody>
      </p:sp>
      <p:sp>
        <p:nvSpPr>
          <p:cNvPr id="853" name="Google Shape;853;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Current Challenges:* </a:t>
            </a:r>
            <a:endParaRPr/>
          </a:p>
          <a:p>
            <a:pPr indent="0" lvl="0" marL="0" rtl="0" algn="l">
              <a:lnSpc>
                <a:spcPct val="200000"/>
              </a:lnSpc>
              <a:spcBef>
                <a:spcPts val="0"/>
              </a:spcBef>
              <a:spcAft>
                <a:spcPts val="0"/>
              </a:spcAft>
              <a:buNone/>
            </a:pPr>
            <a:r>
              <a:rPr b="1" lang="en-US"/>
              <a:t>"However, the COVID-19 pandemic and the shift to remote work</a:t>
            </a:r>
            <a:endParaRPr/>
          </a:p>
          <a:p>
            <a:pPr indent="-171450" lvl="0" marL="171450" rtl="0" algn="l">
              <a:lnSpc>
                <a:spcPct val="200000"/>
              </a:lnSpc>
              <a:spcBef>
                <a:spcPts val="0"/>
              </a:spcBef>
              <a:spcAft>
                <a:spcPts val="0"/>
              </a:spcAft>
              <a:buClr>
                <a:schemeClr val="dk1"/>
              </a:buClr>
              <a:buSzPts val="1200"/>
              <a:buFont typeface="Arial"/>
              <a:buChar char="•"/>
            </a:pPr>
            <a:r>
              <a:rPr b="1" lang="en-US"/>
              <a:t>led to a decline in orders, especially for in-person dining. </a:t>
            </a:r>
            <a:endParaRPr/>
          </a:p>
          <a:p>
            <a:pPr indent="0" lvl="0" marL="0" rtl="0" algn="l">
              <a:lnSpc>
                <a:spcPct val="200000"/>
              </a:lnSpc>
              <a:spcBef>
                <a:spcPts val="0"/>
              </a:spcBef>
              <a:spcAft>
                <a:spcPts val="0"/>
              </a:spcAft>
              <a:buClr>
                <a:schemeClr val="dk1"/>
              </a:buClr>
              <a:buSzPts val="1200"/>
              <a:buFont typeface="Arial"/>
              <a:buNone/>
            </a:pPr>
            <a:r>
              <a:rPr lang="en-US"/>
              <a:t>This has necessitated a shift in </a:t>
            </a:r>
            <a:r>
              <a:rPr b="1" lang="en-US" sz="1600" u="sng"/>
              <a:t>focus toward our delivery and catering services </a:t>
            </a:r>
            <a:r>
              <a:rPr lang="en-US"/>
              <a:t>to meet the changing customer preferences."</a:t>
            </a:r>
            <a:endParaRPr/>
          </a:p>
        </p:txBody>
      </p:sp>
      <p:sp>
        <p:nvSpPr>
          <p:cNvPr id="231" name="Google Shape;23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66"/>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6"/>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5" name="Google Shape;45;p6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6"/>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6"/>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75"/>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75"/>
          <p:cNvSpPr txBox="1"/>
          <p:nvPr>
            <p:ph idx="1" type="body"/>
          </p:nvPr>
        </p:nvSpPr>
        <p:spPr>
          <a:xfrm>
            <a:off x="913774" y="2367092"/>
            <a:ext cx="10363826" cy="3424107"/>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1" name="Google Shape;111;p7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7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7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sp>
        <p:nvSpPr>
          <p:cNvPr id="115" name="Google Shape;115;p76"/>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76"/>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7" name="Google Shape;117;p7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7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76"/>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6"/>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21" name="Shape 121"/>
        <p:cNvGrpSpPr/>
        <p:nvPr/>
      </p:nvGrpSpPr>
      <p:grpSpPr>
        <a:xfrm>
          <a:off x="0" y="0"/>
          <a:ext cx="0" cy="0"/>
          <a:chOff x="0" y="0"/>
          <a:chExt cx="0" cy="0"/>
        </a:xfrm>
      </p:grpSpPr>
      <p:sp>
        <p:nvSpPr>
          <p:cNvPr id="122" name="Google Shape;122;p77"/>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77"/>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24" name="Google Shape;124;p7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7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77"/>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7"/>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8" name="Shape 128"/>
        <p:cNvGrpSpPr/>
        <p:nvPr/>
      </p:nvGrpSpPr>
      <p:grpSpPr>
        <a:xfrm>
          <a:off x="0" y="0"/>
          <a:ext cx="0" cy="0"/>
          <a:chOff x="0" y="0"/>
          <a:chExt cx="0" cy="0"/>
        </a:xfrm>
      </p:grpSpPr>
      <p:sp>
        <p:nvSpPr>
          <p:cNvPr id="129" name="Google Shape;129;p78"/>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78"/>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1" name="Google Shape;131;p78"/>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32" name="Google Shape;132;p7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7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78"/>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8"/>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78"/>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37" name="Google Shape;137;p78"/>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38" name="Shape 138"/>
        <p:cNvGrpSpPr/>
        <p:nvPr/>
      </p:nvGrpSpPr>
      <p:grpSpPr>
        <a:xfrm>
          <a:off x="0" y="0"/>
          <a:ext cx="0" cy="0"/>
          <a:chOff x="0" y="0"/>
          <a:chExt cx="0" cy="0"/>
        </a:xfrm>
      </p:grpSpPr>
      <p:sp>
        <p:nvSpPr>
          <p:cNvPr id="139" name="Google Shape;139;p79"/>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79"/>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1" name="Google Shape;141;p7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7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79"/>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9"/>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45" name="Shape 145"/>
        <p:cNvGrpSpPr/>
        <p:nvPr/>
      </p:nvGrpSpPr>
      <p:grpSpPr>
        <a:xfrm>
          <a:off x="0" y="0"/>
          <a:ext cx="0" cy="0"/>
          <a:chOff x="0" y="0"/>
          <a:chExt cx="0" cy="0"/>
        </a:xfrm>
      </p:grpSpPr>
      <p:sp>
        <p:nvSpPr>
          <p:cNvPr id="146" name="Google Shape;146;p80"/>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80"/>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8" name="Google Shape;148;p80"/>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9" name="Google Shape;149;p8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8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8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80"/>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54" name="Google Shape;154;p80"/>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55" name="Shape 155"/>
        <p:cNvGrpSpPr/>
        <p:nvPr/>
      </p:nvGrpSpPr>
      <p:grpSpPr>
        <a:xfrm>
          <a:off x="0" y="0"/>
          <a:ext cx="0" cy="0"/>
          <a:chOff x="0" y="0"/>
          <a:chExt cx="0" cy="0"/>
        </a:xfrm>
      </p:grpSpPr>
      <p:sp>
        <p:nvSpPr>
          <p:cNvPr id="156" name="Google Shape;156;p81"/>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81"/>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8" name="Google Shape;158;p81"/>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9" name="Google Shape;159;p8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8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81"/>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1"/>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3" name="Shape 163"/>
        <p:cNvGrpSpPr/>
        <p:nvPr/>
      </p:nvGrpSpPr>
      <p:grpSpPr>
        <a:xfrm>
          <a:off x="0" y="0"/>
          <a:ext cx="0" cy="0"/>
          <a:chOff x="0" y="0"/>
          <a:chExt cx="0" cy="0"/>
        </a:xfrm>
      </p:grpSpPr>
      <p:sp>
        <p:nvSpPr>
          <p:cNvPr id="164" name="Google Shape;164;p82"/>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82"/>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66" name="Google Shape;166;p8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8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8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6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8"/>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58" name="Google Shape;58;p68"/>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9" name="Google Shape;59;p68"/>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60" name="Google Shape;60;p68"/>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1" name="Google Shape;61;p6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5" name="Shape 65"/>
        <p:cNvGrpSpPr/>
        <p:nvPr/>
      </p:nvGrpSpPr>
      <p:grpSpPr>
        <a:xfrm>
          <a:off x="0" y="0"/>
          <a:ext cx="0" cy="0"/>
          <a:chOff x="0" y="0"/>
          <a:chExt cx="0" cy="0"/>
        </a:xfrm>
      </p:grpSpPr>
      <p:sp>
        <p:nvSpPr>
          <p:cNvPr id="66" name="Google Shape;66;p6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9"/>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8" name="Google Shape;68;p6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70"/>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0"/>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5" name="Google Shape;75;p7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7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1"/>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82" name="Google Shape;82;p71"/>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83" name="Google Shape;83;p7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7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7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2" name="Shape 92"/>
        <p:cNvGrpSpPr/>
        <p:nvPr/>
      </p:nvGrpSpPr>
      <p:grpSpPr>
        <a:xfrm>
          <a:off x="0" y="0"/>
          <a:ext cx="0" cy="0"/>
          <a:chOff x="0" y="0"/>
          <a:chExt cx="0" cy="0"/>
        </a:xfrm>
      </p:grpSpPr>
      <p:sp>
        <p:nvSpPr>
          <p:cNvPr id="93" name="Google Shape;93;p73"/>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73"/>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5" name="Google Shape;95;p73"/>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6" name="Google Shape;96;p7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7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7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0" name="Shape 100"/>
        <p:cNvGrpSpPr/>
        <p:nvPr/>
      </p:nvGrpSpPr>
      <p:grpSpPr>
        <a:xfrm>
          <a:off x="0" y="0"/>
          <a:ext cx="0" cy="0"/>
          <a:chOff x="0" y="0"/>
          <a:chExt cx="0" cy="0"/>
        </a:xfrm>
      </p:grpSpPr>
      <p:sp>
        <p:nvSpPr>
          <p:cNvPr id="101" name="Google Shape;101;p74"/>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74"/>
          <p:cNvSpPr/>
          <p:nvPr>
            <p:ph idx="2" type="pic"/>
          </p:nvPr>
        </p:nvSpPr>
        <p:spPr>
          <a:xfrm>
            <a:off x="2589212" y="634965"/>
            <a:ext cx="8915400" cy="3854970"/>
          </a:xfrm>
          <a:prstGeom prst="rect">
            <a:avLst/>
          </a:prstGeom>
          <a:noFill/>
          <a:ln>
            <a:noFill/>
          </a:ln>
        </p:spPr>
      </p:sp>
      <p:sp>
        <p:nvSpPr>
          <p:cNvPr id="103" name="Google Shape;103;p74"/>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4" name="Google Shape;104;p7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7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7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9" name="Shape 9"/>
        <p:cNvGrpSpPr/>
        <p:nvPr/>
      </p:nvGrpSpPr>
      <p:grpSpPr>
        <a:xfrm>
          <a:off x="0" y="0"/>
          <a:ext cx="0" cy="0"/>
          <a:chOff x="0" y="0"/>
          <a:chExt cx="0" cy="0"/>
        </a:xfrm>
      </p:grpSpPr>
      <p:grpSp>
        <p:nvGrpSpPr>
          <p:cNvPr id="10" name="Google Shape;10;p65"/>
          <p:cNvGrpSpPr/>
          <p:nvPr/>
        </p:nvGrpSpPr>
        <p:grpSpPr>
          <a:xfrm>
            <a:off x="1" y="228600"/>
            <a:ext cx="2851516" cy="6638628"/>
            <a:chOff x="2487613" y="285750"/>
            <a:chExt cx="2428875" cy="5654676"/>
          </a:xfrm>
        </p:grpSpPr>
        <p:sp>
          <p:nvSpPr>
            <p:cNvPr id="11" name="Google Shape;11;p65"/>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65"/>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65"/>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65"/>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65"/>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65"/>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65"/>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65"/>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65"/>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65"/>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65"/>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65"/>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65"/>
          <p:cNvGrpSpPr/>
          <p:nvPr/>
        </p:nvGrpSpPr>
        <p:grpSpPr>
          <a:xfrm>
            <a:off x="27221" y="-786"/>
            <a:ext cx="2356674" cy="6854039"/>
            <a:chOff x="6627813" y="194833"/>
            <a:chExt cx="1952625" cy="5678918"/>
          </a:xfrm>
        </p:grpSpPr>
        <p:sp>
          <p:nvSpPr>
            <p:cNvPr id="24" name="Google Shape;24;p65"/>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65"/>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65"/>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5"/>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5"/>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5"/>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5"/>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5"/>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5"/>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5"/>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5"/>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5"/>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65"/>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5"/>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8" name="Google Shape;38;p65"/>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9" name="Google Shape;39;p6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0" name="Google Shape;40;p6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1" name="Google Shape;41;p6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16.jpg"/><Relationship Id="rId5" Type="http://schemas.openxmlformats.org/officeDocument/2006/relationships/image" Target="../media/image5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7.jp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vmlDrawing" Target="../drawings/vmlDrawing1.vml"/><Relationship Id="rId4" Type="http://schemas.openxmlformats.org/officeDocument/2006/relationships/package" Target="../embeddings/Microsoft_Excel_Sheet1.xlsx"/><Relationship Id="rId5" Type="http://schemas.openxmlformats.org/officeDocument/2006/relationships/package" Target="../embeddings/Microsoft_Excel_Sheet1.xlsx"/><Relationship Id="rId6"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8.jpg"/><Relationship Id="rId4" Type="http://schemas.openxmlformats.org/officeDocument/2006/relationships/image" Target="../media/image33.jpg"/><Relationship Id="rId5"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vmlDrawing" Target="../drawings/vmlDrawing2.vml"/><Relationship Id="rId4" Type="http://schemas.openxmlformats.org/officeDocument/2006/relationships/package" Target="../embeddings/Microsoft_Excel_Sheet2.xlsx"/><Relationship Id="rId5" Type="http://schemas.openxmlformats.org/officeDocument/2006/relationships/package" Target="../embeddings/Microsoft_Excel_Sheet2.xlsx"/><Relationship Id="rId6"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image" Target="../media/image17.jpg"/><Relationship Id="rId5"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vmlDrawing" Target="../drawings/vmlDrawing3.vml"/><Relationship Id="rId4" Type="http://schemas.openxmlformats.org/officeDocument/2006/relationships/package" Target="../embeddings/Microsoft_Excel_Sheet3.xlsx"/><Relationship Id="rId5" Type="http://schemas.openxmlformats.org/officeDocument/2006/relationships/package" Target="../embeddings/Microsoft_Excel_Sheet3.xlsx"/><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vmlDrawing" Target="../drawings/vmlDrawing4.vml"/><Relationship Id="rId4" Type="http://schemas.openxmlformats.org/officeDocument/2006/relationships/package" Target="../embeddings/Microsoft_Excel_Sheet4.xlsx"/><Relationship Id="rId5" Type="http://schemas.openxmlformats.org/officeDocument/2006/relationships/package" Target="../embeddings/Microsoft_Excel_Sheet4.xlsx"/><Relationship Id="rId6"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39.jpg"/><Relationship Id="rId5" Type="http://schemas.openxmlformats.org/officeDocument/2006/relationships/image" Target="../media/image24.png"/><Relationship Id="rId6" Type="http://schemas.openxmlformats.org/officeDocument/2006/relationships/image" Target="../media/image56.jpg"/><Relationship Id="rId7"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vmlDrawing" Target="../drawings/vmlDrawing5.vml"/><Relationship Id="rId4" Type="http://schemas.openxmlformats.org/officeDocument/2006/relationships/package" Target="../embeddings/Microsoft_Excel_Sheet5.xlsx"/><Relationship Id="rId5" Type="http://schemas.openxmlformats.org/officeDocument/2006/relationships/package" Target="../embeddings/Microsoft_Excel_Sheet5.xlsx"/><Relationship Id="rId6"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7.jp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45.png"/><Relationship Id="rId5"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20.jpg"/></Relationships>
</file>

<file path=ppt/slides/_rels/slide50.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49.jpg"/><Relationship Id="rId12"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7.jpg"/><Relationship Id="rId4" Type="http://schemas.openxmlformats.org/officeDocument/2006/relationships/image" Target="../media/image54.jpg"/><Relationship Id="rId9" Type="http://schemas.openxmlformats.org/officeDocument/2006/relationships/image" Target="../media/image81.pn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48.jpg"/><Relationship Id="rId8" Type="http://schemas.openxmlformats.org/officeDocument/2006/relationships/image" Target="../media/image9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canva.com/web-ads/templates/mobile-banner-ads/" TargetMode="Externa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2.png"/><Relationship Id="rId4" Type="http://schemas.openxmlformats.org/officeDocument/2006/relationships/hyperlink" Target="https://www.canva.com/web-ads/templates/halfpage-ads/" TargetMode="External"/><Relationship Id="rId5" Type="http://schemas.openxmlformats.org/officeDocument/2006/relationships/image" Target="../media/image80.jpg"/><Relationship Id="rId6" Type="http://schemas.openxmlformats.org/officeDocument/2006/relationships/image" Target="../media/image85.jpg"/><Relationship Id="rId7" Type="http://schemas.openxmlformats.org/officeDocument/2006/relationships/image" Target="../media/image5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hyperlink" Target="https://www.canva.com/web-ads/templates/billboard-ads/" TargetMode="External"/><Relationship Id="rId4" Type="http://schemas.openxmlformats.org/officeDocument/2006/relationships/image" Target="../media/image74.png"/><Relationship Id="rId5" Type="http://schemas.openxmlformats.org/officeDocument/2006/relationships/image" Target="../media/image71.jpg"/><Relationship Id="rId6" Type="http://schemas.openxmlformats.org/officeDocument/2006/relationships/image" Target="../media/image61.jpg"/><Relationship Id="rId7" Type="http://schemas.openxmlformats.org/officeDocument/2006/relationships/image" Target="../media/image6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87.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83.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7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8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6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1.jpg"/><Relationship Id="rId6" Type="http://schemas.openxmlformats.org/officeDocument/2006/relationships/image" Target="../media/image2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7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9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82.jpg"/><Relationship Id="rId4" Type="http://schemas.openxmlformats.org/officeDocument/2006/relationships/image" Target="../media/image72.jpg"/><Relationship Id="rId5" Type="http://schemas.openxmlformats.org/officeDocument/2006/relationships/image" Target="../media/image7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86.jpg"/><Relationship Id="rId4" Type="http://schemas.openxmlformats.org/officeDocument/2006/relationships/image" Target="../media/image84.jpg"/><Relationship Id="rId5" Type="http://schemas.openxmlformats.org/officeDocument/2006/relationships/image" Target="../media/image9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3E8D5"/>
            </a:gs>
            <a:gs pos="100000">
              <a:srgbClr val="CDD3BB"/>
            </a:gs>
          </a:gsLst>
          <a:path path="circle">
            <a:fillToRect b="50%" l="50%" r="50%" t="50%"/>
          </a:path>
          <a:tileRect/>
        </a:gradFill>
      </p:bgPr>
    </p:bg>
    <p:spTree>
      <p:nvGrpSpPr>
        <p:cNvPr id="174" name="Shape 174"/>
        <p:cNvGrpSpPr/>
        <p:nvPr/>
      </p:nvGrpSpPr>
      <p:grpSpPr>
        <a:xfrm>
          <a:off x="0" y="0"/>
          <a:ext cx="0" cy="0"/>
          <a:chOff x="0" y="0"/>
          <a:chExt cx="0" cy="0"/>
        </a:xfrm>
      </p:grpSpPr>
      <p:sp>
        <p:nvSpPr>
          <p:cNvPr id="175" name="Google Shape;175;p1"/>
          <p:cNvSpPr txBox="1"/>
          <p:nvPr>
            <p:ph type="ctrTitle"/>
          </p:nvPr>
        </p:nvSpPr>
        <p:spPr>
          <a:xfrm>
            <a:off x="2692398" y="1507524"/>
            <a:ext cx="7959126" cy="2282598"/>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262626"/>
              </a:buClr>
              <a:buSzPts val="4400"/>
              <a:buFont typeface="Limelight"/>
              <a:buNone/>
            </a:pPr>
            <a:r>
              <a:rPr b="1" i="0" lang="en-US" sz="4400" u="none" strike="noStrike">
                <a:latin typeface="Limelight"/>
                <a:ea typeface="Limelight"/>
                <a:cs typeface="Limelight"/>
                <a:sym typeface="Limelight"/>
              </a:rPr>
              <a:t>Marketing Presentation </a:t>
            </a:r>
            <a:br>
              <a:rPr b="1" i="0" lang="en-US" sz="4400" u="none" strike="noStrike">
                <a:latin typeface="Limelight"/>
                <a:ea typeface="Limelight"/>
                <a:cs typeface="Limelight"/>
                <a:sym typeface="Limelight"/>
              </a:rPr>
            </a:br>
            <a:r>
              <a:rPr b="1" i="0" lang="en-US" sz="4400" u="none" strike="noStrike">
                <a:latin typeface="Limelight"/>
                <a:ea typeface="Limelight"/>
                <a:cs typeface="Limelight"/>
                <a:sym typeface="Limelight"/>
              </a:rPr>
              <a:t>for Thai To Go</a:t>
            </a:r>
            <a:br>
              <a:rPr b="1" i="0" lang="en-US" sz="4400" u="none" strike="noStrike">
                <a:latin typeface="Limelight"/>
                <a:ea typeface="Limelight"/>
                <a:cs typeface="Limelight"/>
                <a:sym typeface="Limelight"/>
              </a:rPr>
            </a:br>
            <a:endParaRPr sz="4400"/>
          </a:p>
        </p:txBody>
      </p:sp>
      <p:sp>
        <p:nvSpPr>
          <p:cNvPr id="176" name="Google Shape;176;p1"/>
          <p:cNvSpPr txBox="1"/>
          <p:nvPr>
            <p:ph idx="1" type="subTitle"/>
          </p:nvPr>
        </p:nvSpPr>
        <p:spPr>
          <a:xfrm>
            <a:off x="2692398" y="4179725"/>
            <a:ext cx="8915399" cy="173943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SzPct val="100000"/>
              <a:buNone/>
            </a:pPr>
            <a:r>
              <a:t/>
            </a:r>
            <a:endParaRPr b="1" sz="2000">
              <a:solidFill>
                <a:srgbClr val="0070C0"/>
              </a:solidFill>
              <a:latin typeface="Century"/>
              <a:ea typeface="Century"/>
              <a:cs typeface="Century"/>
              <a:sym typeface="Century"/>
            </a:endParaRPr>
          </a:p>
          <a:p>
            <a:pPr indent="0" lvl="0" marL="0" rtl="0" algn="l">
              <a:spcBef>
                <a:spcPts val="0"/>
              </a:spcBef>
              <a:spcAft>
                <a:spcPts val="0"/>
              </a:spcAft>
              <a:buSzPct val="100000"/>
              <a:buNone/>
            </a:pPr>
            <a:r>
              <a:rPr b="1" lang="en-US" sz="3500">
                <a:solidFill>
                  <a:schemeClr val="dk1"/>
                </a:solidFill>
                <a:latin typeface="Arial"/>
                <a:ea typeface="Arial"/>
                <a:cs typeface="Arial"/>
                <a:sym typeface="Arial"/>
              </a:rPr>
              <a:t>JANET CHU HUI CHENG / 156Z</a:t>
            </a:r>
            <a:endParaRPr/>
          </a:p>
          <a:p>
            <a:pPr indent="0" lvl="0" marL="0" rtl="0" algn="l">
              <a:spcBef>
                <a:spcPts val="0"/>
              </a:spcBef>
              <a:spcAft>
                <a:spcPts val="0"/>
              </a:spcAft>
              <a:buSzPct val="100000"/>
              <a:buNone/>
            </a:pPr>
            <a:r>
              <a:t/>
            </a:r>
            <a:endParaRPr b="1" sz="3500">
              <a:solidFill>
                <a:schemeClr val="dk1"/>
              </a:solidFill>
              <a:latin typeface="Arial"/>
              <a:ea typeface="Arial"/>
              <a:cs typeface="Arial"/>
              <a:sym typeface="Arial"/>
            </a:endParaRPr>
          </a:p>
          <a:p>
            <a:pPr indent="0" lvl="0" marL="0" rtl="0" algn="l">
              <a:spcBef>
                <a:spcPts val="0"/>
              </a:spcBef>
              <a:spcAft>
                <a:spcPts val="0"/>
              </a:spcAft>
              <a:buSzPct val="100000"/>
              <a:buNone/>
            </a:pPr>
            <a:r>
              <a:t/>
            </a:r>
            <a:endParaRPr b="1" sz="2700">
              <a:solidFill>
                <a:srgbClr val="0070C0"/>
              </a:solidFill>
              <a:latin typeface="Century"/>
              <a:ea typeface="Century"/>
              <a:cs typeface="Century"/>
              <a:sym typeface="Century"/>
            </a:endParaRPr>
          </a:p>
          <a:p>
            <a:pPr indent="0" lvl="0" marL="0" rtl="0" algn="l">
              <a:spcBef>
                <a:spcPts val="0"/>
              </a:spcBef>
              <a:spcAft>
                <a:spcPts val="0"/>
              </a:spcAft>
              <a:buSzPct val="100000"/>
              <a:buNone/>
            </a:pPr>
            <a:r>
              <a:rPr b="1" i="0" lang="en-US" sz="2700" u="none" strike="noStrike">
                <a:solidFill>
                  <a:srgbClr val="171616"/>
                </a:solidFill>
                <a:latin typeface="Montserrat"/>
                <a:ea typeface="Montserrat"/>
                <a:cs typeface="Montserrat"/>
                <a:sym typeface="Montserrat"/>
              </a:rPr>
              <a:t>http://thaitogo.sg</a:t>
            </a:r>
            <a:endParaRPr b="1" sz="2700">
              <a:solidFill>
                <a:srgbClr val="0070C0"/>
              </a:solidFill>
              <a:latin typeface="Century"/>
              <a:ea typeface="Century"/>
              <a:cs typeface="Century"/>
              <a:sym typeface="Century"/>
            </a:endParaRPr>
          </a:p>
        </p:txBody>
      </p:sp>
      <p:pic>
        <p:nvPicPr>
          <p:cNvPr id="177" name="Google Shape;177;p1"/>
          <p:cNvPicPr preferRelativeResize="0"/>
          <p:nvPr/>
        </p:nvPicPr>
        <p:blipFill rotWithShape="1">
          <a:blip r:embed="rId3">
            <a:alphaModFix/>
          </a:blip>
          <a:srcRect b="0" l="0" r="0" t="0"/>
          <a:stretch/>
        </p:blipFill>
        <p:spPr>
          <a:xfrm>
            <a:off x="7867749" y="786934"/>
            <a:ext cx="2982190" cy="5833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255" name="Shape 255"/>
        <p:cNvGrpSpPr/>
        <p:nvPr/>
      </p:nvGrpSpPr>
      <p:grpSpPr>
        <a:xfrm>
          <a:off x="0" y="0"/>
          <a:ext cx="0" cy="0"/>
          <a:chOff x="0" y="0"/>
          <a:chExt cx="0" cy="0"/>
        </a:xfrm>
      </p:grpSpPr>
      <p:sp>
        <p:nvSpPr>
          <p:cNvPr id="256" name="Google Shape;256;p10"/>
          <p:cNvSpPr txBox="1"/>
          <p:nvPr>
            <p:ph type="title"/>
          </p:nvPr>
        </p:nvSpPr>
        <p:spPr>
          <a:xfrm>
            <a:off x="1530139" y="382946"/>
            <a:ext cx="9974474" cy="80212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262626"/>
              </a:buClr>
              <a:buSzPts val="4000"/>
              <a:buFont typeface="Arial Rounded"/>
              <a:buNone/>
            </a:pPr>
            <a:r>
              <a:rPr b="1" i="0" lang="en-US" sz="4000" u="none" cap="none" strike="noStrike">
                <a:latin typeface="Arial Rounded"/>
                <a:ea typeface="Arial Rounded"/>
                <a:cs typeface="Arial Rounded"/>
                <a:sym typeface="Arial Rounded"/>
              </a:rPr>
              <a:t>Executive Summary</a:t>
            </a:r>
            <a:br>
              <a:rPr b="0" i="0" lang="en-US" sz="2000" u="none" cap="none" strike="noStrike"/>
            </a:br>
            <a:endParaRPr sz="2000"/>
          </a:p>
        </p:txBody>
      </p:sp>
      <p:sp>
        <p:nvSpPr>
          <p:cNvPr id="257" name="Google Shape;257;p10"/>
          <p:cNvSpPr txBox="1"/>
          <p:nvPr>
            <p:ph idx="1" type="body"/>
          </p:nvPr>
        </p:nvSpPr>
        <p:spPr>
          <a:xfrm>
            <a:off x="2072640" y="1185069"/>
            <a:ext cx="9588137" cy="5289985"/>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spcBef>
                <a:spcPts val="0"/>
              </a:spcBef>
              <a:spcAft>
                <a:spcPts val="0"/>
              </a:spcAft>
              <a:buSzPct val="100000"/>
              <a:buNone/>
            </a:pPr>
            <a:r>
              <a:rPr b="1" lang="en-US" sz="12800">
                <a:solidFill>
                  <a:schemeClr val="dk1"/>
                </a:solidFill>
                <a:latin typeface="Arial"/>
                <a:ea typeface="Arial"/>
                <a:cs typeface="Arial"/>
                <a:sym typeface="Arial"/>
              </a:rPr>
              <a:t>Marketing</a:t>
            </a:r>
            <a:r>
              <a:rPr b="1" lang="en-US" sz="17600">
                <a:solidFill>
                  <a:schemeClr val="dk1"/>
                </a:solidFill>
                <a:latin typeface="Arial"/>
                <a:ea typeface="Arial"/>
                <a:cs typeface="Arial"/>
                <a:sym typeface="Arial"/>
              </a:rPr>
              <a:t> </a:t>
            </a:r>
            <a:r>
              <a:rPr b="1" lang="en-US" sz="12800">
                <a:solidFill>
                  <a:schemeClr val="dk1"/>
                </a:solidFill>
                <a:latin typeface="Arial"/>
                <a:ea typeface="Arial"/>
                <a:cs typeface="Arial"/>
                <a:sym typeface="Arial"/>
              </a:rPr>
              <a:t>Plan Overview </a:t>
            </a:r>
            <a:endParaRPr b="1" sz="14400">
              <a:solidFill>
                <a:srgbClr val="FF0000"/>
              </a:solidFill>
              <a:latin typeface="Arial"/>
              <a:ea typeface="Arial"/>
              <a:cs typeface="Arial"/>
              <a:sym typeface="Arial"/>
            </a:endParaRPr>
          </a:p>
          <a:p>
            <a:pPr indent="0" lvl="0" marL="0" rtl="0" algn="just">
              <a:lnSpc>
                <a:spcPct val="120000"/>
              </a:lnSpc>
              <a:spcBef>
                <a:spcPts val="1000"/>
              </a:spcBef>
              <a:spcAft>
                <a:spcPts val="0"/>
              </a:spcAft>
              <a:buSzPct val="100000"/>
              <a:buNone/>
            </a:pPr>
            <a:r>
              <a:t/>
            </a:r>
            <a:endParaRPr b="1" sz="3000">
              <a:solidFill>
                <a:srgbClr val="FF0000"/>
              </a:solidFill>
              <a:latin typeface="Arial"/>
              <a:ea typeface="Arial"/>
              <a:cs typeface="Arial"/>
              <a:sym typeface="Arial"/>
            </a:endParaRPr>
          </a:p>
          <a:p>
            <a:pPr indent="0" lvl="0" marL="0" rtl="0" algn="just">
              <a:lnSpc>
                <a:spcPct val="120000"/>
              </a:lnSpc>
              <a:spcBef>
                <a:spcPts val="1000"/>
              </a:spcBef>
              <a:spcAft>
                <a:spcPts val="0"/>
              </a:spcAft>
              <a:buSzPct val="100000"/>
              <a:buNone/>
            </a:pPr>
            <a:r>
              <a:rPr b="1" lang="en-US" sz="12800">
                <a:solidFill>
                  <a:srgbClr val="FF0000"/>
                </a:solidFill>
                <a:latin typeface="Gentium Basic"/>
                <a:ea typeface="Gentium Basic"/>
                <a:cs typeface="Gentium Basic"/>
                <a:sym typeface="Gentium Basic"/>
              </a:rPr>
              <a:t>Business Objective</a:t>
            </a:r>
            <a:endParaRPr/>
          </a:p>
          <a:p>
            <a:pPr indent="0" lvl="0" marL="0" rtl="0" algn="just">
              <a:lnSpc>
                <a:spcPct val="120000"/>
              </a:lnSpc>
              <a:spcBef>
                <a:spcPts val="1000"/>
              </a:spcBef>
              <a:spcAft>
                <a:spcPts val="0"/>
              </a:spcAft>
              <a:buSzPct val="100000"/>
              <a:buNone/>
            </a:pPr>
            <a:r>
              <a:rPr lang="en-US" sz="9600">
                <a:latin typeface="Gentium Basic"/>
                <a:ea typeface="Gentium Basic"/>
                <a:cs typeface="Gentium Basic"/>
                <a:sym typeface="Gentium Basic"/>
              </a:rPr>
              <a:t>To increase market share by 20% in the [target market] segment through enhanced brand awareness, customer acquisition and Boost Customers Retention.</a:t>
            </a:r>
            <a:endParaRPr b="1" sz="9600">
              <a:solidFill>
                <a:srgbClr val="FF0000"/>
              </a:solidFill>
              <a:latin typeface="Gentium Basic"/>
              <a:ea typeface="Gentium Basic"/>
              <a:cs typeface="Gentium Basic"/>
              <a:sym typeface="Gentium Basic"/>
            </a:endParaRPr>
          </a:p>
          <a:p>
            <a:pPr indent="0" lvl="0" marL="0" rtl="0" algn="just">
              <a:spcBef>
                <a:spcPts val="1000"/>
              </a:spcBef>
              <a:spcAft>
                <a:spcPts val="0"/>
              </a:spcAft>
              <a:buSzPct val="100000"/>
              <a:buNone/>
            </a:pPr>
            <a:r>
              <a:rPr b="1" lang="en-US" sz="12800">
                <a:solidFill>
                  <a:srgbClr val="FF0000"/>
                </a:solidFill>
                <a:latin typeface="Gentium Basic"/>
                <a:ea typeface="Gentium Basic"/>
                <a:cs typeface="Gentium Basic"/>
                <a:sym typeface="Gentium Basic"/>
              </a:rPr>
              <a:t>Target Market</a:t>
            </a:r>
            <a:endParaRPr/>
          </a:p>
          <a:p>
            <a:pPr indent="0" lvl="0" marL="0" rtl="0" algn="just">
              <a:lnSpc>
                <a:spcPct val="120000"/>
              </a:lnSpc>
              <a:spcBef>
                <a:spcPts val="1000"/>
              </a:spcBef>
              <a:spcAft>
                <a:spcPts val="0"/>
              </a:spcAft>
              <a:buSzPct val="100000"/>
              <a:buNone/>
            </a:pPr>
            <a:r>
              <a:rPr b="1" lang="en-US" sz="9600">
                <a:latin typeface="Gentium Basic"/>
                <a:ea typeface="Gentium Basic"/>
                <a:cs typeface="Gentium Basic"/>
                <a:sym typeface="Gentium Basic"/>
              </a:rPr>
              <a:t>Thai To Go </a:t>
            </a:r>
            <a:r>
              <a:rPr lang="en-US" sz="9600">
                <a:latin typeface="Gentium Basic"/>
                <a:ea typeface="Gentium Basic"/>
                <a:cs typeface="Gentium Basic"/>
                <a:sym typeface="Gentium Basic"/>
              </a:rPr>
              <a:t>aims to attract health-conscious AND individuals </a:t>
            </a:r>
            <a:r>
              <a:rPr b="1" lang="en-US" sz="9600">
                <a:latin typeface="Gentium Basic"/>
                <a:ea typeface="Gentium Basic"/>
                <a:cs typeface="Gentium Basic"/>
                <a:sym typeface="Gentium Basic"/>
              </a:rPr>
              <a:t>WHO ARE BUSY AND FAMILY WITH YOUNGER CHILDREN AGE 3-10 YEARS </a:t>
            </a:r>
            <a:r>
              <a:rPr lang="en-US" sz="9600">
                <a:latin typeface="Gentium Basic"/>
                <a:ea typeface="Gentium Basic"/>
                <a:cs typeface="Gentium Basic"/>
                <a:sym typeface="Gentium Basic"/>
              </a:rPr>
              <a:t>OLD, residing in the local area who appreciate authentic halal Thai cuisine, seek convenient takeaway and delivery options, and value unique dining experiences.</a:t>
            </a:r>
            <a:endParaRPr/>
          </a:p>
          <a:p>
            <a:pPr indent="0" lvl="0" marL="0" rtl="0" algn="l">
              <a:spcBef>
                <a:spcPts val="1000"/>
              </a:spcBef>
              <a:spcAft>
                <a:spcPts val="0"/>
              </a:spcAft>
              <a:buSzPct val="100000"/>
              <a:buFont typeface="Noto Sans Symbols"/>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261" name="Shape 261"/>
        <p:cNvGrpSpPr/>
        <p:nvPr/>
      </p:nvGrpSpPr>
      <p:grpSpPr>
        <a:xfrm>
          <a:off x="0" y="0"/>
          <a:ext cx="0" cy="0"/>
          <a:chOff x="0" y="0"/>
          <a:chExt cx="0" cy="0"/>
        </a:xfrm>
      </p:grpSpPr>
      <p:sp>
        <p:nvSpPr>
          <p:cNvPr id="262" name="Google Shape;262;p11"/>
          <p:cNvSpPr txBox="1"/>
          <p:nvPr>
            <p:ph type="title"/>
          </p:nvPr>
        </p:nvSpPr>
        <p:spPr>
          <a:xfrm>
            <a:off x="1396538" y="229537"/>
            <a:ext cx="10351520" cy="156601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58533E"/>
              </a:buClr>
              <a:buSzPct val="100000"/>
              <a:buFont typeface="Century Gothic"/>
              <a:buNone/>
            </a:pPr>
            <a:br>
              <a:rPr b="1" lang="en-US" sz="4400">
                <a:solidFill>
                  <a:srgbClr val="58533E"/>
                </a:solidFill>
              </a:rPr>
            </a:br>
            <a:r>
              <a:rPr b="1" lang="en-US" sz="4400">
                <a:solidFill>
                  <a:srgbClr val="FF0000"/>
                </a:solidFill>
              </a:rPr>
              <a:t>Executive Summary</a:t>
            </a:r>
            <a:br>
              <a:rPr b="1" lang="en-US" sz="4400">
                <a:solidFill>
                  <a:srgbClr val="58533E"/>
                </a:solidFill>
              </a:rPr>
            </a:br>
            <a:r>
              <a:rPr b="1" i="0" lang="en-US" sz="3100">
                <a:solidFill>
                  <a:schemeClr val="dk1"/>
                </a:solidFill>
                <a:latin typeface="Gentium Basic"/>
                <a:ea typeface="Gentium Basic"/>
                <a:cs typeface="Gentium Basic"/>
                <a:sym typeface="Gentium Basic"/>
              </a:rPr>
              <a:t>To guide middle-income families of four in Singapore through their customer journey, Thai To Go will implement the following SEM strategies:</a:t>
            </a:r>
            <a:br>
              <a:rPr b="1" i="0" lang="en-US" sz="3100">
                <a:solidFill>
                  <a:schemeClr val="dk1"/>
                </a:solidFill>
                <a:latin typeface="Gentium Basic"/>
                <a:ea typeface="Gentium Basic"/>
                <a:cs typeface="Gentium Basic"/>
                <a:sym typeface="Gentium Basic"/>
              </a:rPr>
            </a:br>
            <a:endParaRPr b="1" sz="2900">
              <a:solidFill>
                <a:schemeClr val="dk1"/>
              </a:solidFill>
              <a:latin typeface="Gentium Basic"/>
              <a:ea typeface="Gentium Basic"/>
              <a:cs typeface="Gentium Basic"/>
              <a:sym typeface="Gentium Basic"/>
            </a:endParaRPr>
          </a:p>
        </p:txBody>
      </p:sp>
      <p:graphicFrame>
        <p:nvGraphicFramePr>
          <p:cNvPr id="263" name="Google Shape;263;p11"/>
          <p:cNvGraphicFramePr/>
          <p:nvPr/>
        </p:nvGraphicFramePr>
        <p:xfrm>
          <a:off x="1273237" y="2174789"/>
          <a:ext cx="3000000" cy="3000000"/>
        </p:xfrm>
        <a:graphic>
          <a:graphicData uri="http://schemas.openxmlformats.org/drawingml/2006/table">
            <a:tbl>
              <a:tblPr>
                <a:noFill/>
                <a:tableStyleId>{6F545EE1-5524-4977-8091-D7EC875A2CC4}</a:tableStyleId>
              </a:tblPr>
              <a:tblGrid>
                <a:gridCol w="4956600"/>
                <a:gridCol w="5394925"/>
              </a:tblGrid>
              <a:tr h="610050">
                <a:tc>
                  <a:txBody>
                    <a:bodyPr/>
                    <a:lstStyle/>
                    <a:p>
                      <a:pPr indent="0" lvl="1" marL="457200" marR="0" rtl="0" algn="l">
                        <a:spcBef>
                          <a:spcPts val="0"/>
                        </a:spcBef>
                        <a:spcAft>
                          <a:spcPts val="0"/>
                        </a:spcAft>
                        <a:buNone/>
                      </a:pPr>
                      <a:r>
                        <a:rPr b="1" lang="en-US" sz="3400" u="none" cap="none" strike="noStrike">
                          <a:solidFill>
                            <a:srgbClr val="FF0000"/>
                          </a:solidFill>
                          <a:latin typeface="Gentium Basic"/>
                          <a:ea typeface="Gentium Basic"/>
                          <a:cs typeface="Gentium Basic"/>
                          <a:sym typeface="Gentium Basic"/>
                        </a:rPr>
                        <a:t>Awareness Stage</a:t>
                      </a:r>
                      <a:endParaRPr sz="3400" u="none" cap="none" strike="noStrike">
                        <a:solidFill>
                          <a:srgbClr val="FF0000"/>
                        </a:solidFill>
                        <a:latin typeface="Gentium Basic"/>
                        <a:ea typeface="Gentium Basic"/>
                        <a:cs typeface="Gentium Basic"/>
                        <a:sym typeface="Gentium Basic"/>
                      </a:endParaRPr>
                    </a:p>
                  </a:txBody>
                  <a:tcPr marT="50800" marB="508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1" marL="457200" marR="0" rtl="0" algn="l">
                        <a:spcBef>
                          <a:spcPts val="0"/>
                        </a:spcBef>
                        <a:spcAft>
                          <a:spcPts val="0"/>
                        </a:spcAft>
                        <a:buNone/>
                      </a:pPr>
                      <a:r>
                        <a:rPr b="1" lang="en-US" sz="3400" u="none" cap="none" strike="noStrike">
                          <a:solidFill>
                            <a:srgbClr val="FF0000"/>
                          </a:solidFill>
                          <a:latin typeface="Gentium Basic"/>
                          <a:ea typeface="Gentium Basic"/>
                          <a:cs typeface="Gentium Basic"/>
                          <a:sym typeface="Gentium Basic"/>
                        </a:rPr>
                        <a:t>Consideration Stage</a:t>
                      </a:r>
                      <a:endParaRPr/>
                    </a:p>
                  </a:txBody>
                  <a:tcPr marT="50800" marB="508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5050">
                <a:tc>
                  <a:txBody>
                    <a:bodyPr/>
                    <a:lstStyle/>
                    <a:p>
                      <a:pPr indent="0" lvl="1" marL="457200" marR="0" rtl="0" algn="l">
                        <a:spcBef>
                          <a:spcPts val="0"/>
                        </a:spcBef>
                        <a:spcAft>
                          <a:spcPts val="0"/>
                        </a:spcAft>
                        <a:buNone/>
                      </a:pPr>
                      <a:r>
                        <a:rPr b="1" lang="en-US" sz="2800" u="none" cap="none" strike="noStrike">
                          <a:solidFill>
                            <a:srgbClr val="0033CC"/>
                          </a:solidFill>
                          <a:latin typeface="Gentium Basic"/>
                          <a:ea typeface="Gentium Basic"/>
                          <a:cs typeface="Gentium Basic"/>
                          <a:sym typeface="Gentium Basic"/>
                        </a:rPr>
                        <a:t>Channels</a:t>
                      </a:r>
                      <a:endParaRPr sz="2800" u="none" cap="none" strike="noStrike">
                        <a:solidFill>
                          <a:srgbClr val="0033CC"/>
                        </a:solidFill>
                        <a:latin typeface="Gentium Basic"/>
                        <a:ea typeface="Gentium Basic"/>
                        <a:cs typeface="Gentium Basic"/>
                        <a:sym typeface="Gentium Basic"/>
                      </a:endParaRPr>
                    </a:p>
                  </a:txBody>
                  <a:tcPr marT="50800" marB="50800" marR="25400" marL="2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1" marL="457200" marR="0" rtl="0" algn="l">
                        <a:spcBef>
                          <a:spcPts val="0"/>
                        </a:spcBef>
                        <a:spcAft>
                          <a:spcPts val="0"/>
                        </a:spcAft>
                        <a:buNone/>
                      </a:pPr>
                      <a:r>
                        <a:rPr b="1" lang="en-US" sz="2800" u="none" cap="none" strike="noStrike">
                          <a:solidFill>
                            <a:srgbClr val="0033CC"/>
                          </a:solidFill>
                          <a:latin typeface="Gentium Basic"/>
                          <a:ea typeface="Gentium Basic"/>
                          <a:cs typeface="Gentium Basic"/>
                          <a:sym typeface="Gentium Basic"/>
                        </a:rPr>
                        <a:t>Channels</a:t>
                      </a:r>
                      <a:endParaRPr sz="2800" u="none" cap="none" strike="noStrike">
                        <a:solidFill>
                          <a:srgbClr val="0033CC"/>
                        </a:solidFill>
                        <a:latin typeface="Gentium Basic"/>
                        <a:ea typeface="Gentium Basic"/>
                        <a:cs typeface="Gentium Basic"/>
                        <a:sym typeface="Gentium Basic"/>
                      </a:endParaRPr>
                    </a:p>
                  </a:txBody>
                  <a:tcPr marT="50800" marB="50800" marR="25400" marL="254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30100">
                <a:tc>
                  <a:txBody>
                    <a:bodyPr/>
                    <a:lstStyle/>
                    <a:p>
                      <a:pPr indent="0" lvl="1" marL="457200" marR="0" rtl="0" algn="l">
                        <a:spcBef>
                          <a:spcPts val="0"/>
                        </a:spcBef>
                        <a:spcAft>
                          <a:spcPts val="0"/>
                        </a:spcAft>
                        <a:buNone/>
                      </a:pPr>
                      <a:r>
                        <a:rPr b="1" lang="en-US" sz="2800" u="none" cap="none" strike="noStrike">
                          <a:solidFill>
                            <a:schemeClr val="dk1"/>
                          </a:solidFill>
                          <a:latin typeface="Gentium Basic"/>
                          <a:ea typeface="Gentium Basic"/>
                          <a:cs typeface="Gentium Basic"/>
                          <a:sym typeface="Gentium Basic"/>
                        </a:rPr>
                        <a:t>Google Ads: Target keywords like “family meal delivery” and “affordable Thai food”</a:t>
                      </a:r>
                      <a:endParaRPr/>
                    </a:p>
                  </a:txBody>
                  <a:tcPr marT="50800" marB="50800" marR="25400" marL="2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1" marL="457200" marR="0" rtl="0" algn="l">
                        <a:spcBef>
                          <a:spcPts val="0"/>
                        </a:spcBef>
                        <a:spcAft>
                          <a:spcPts val="0"/>
                        </a:spcAft>
                        <a:buNone/>
                      </a:pPr>
                      <a:r>
                        <a:rPr b="1" lang="en-US" sz="3200" u="none" cap="none" strike="noStrike">
                          <a:solidFill>
                            <a:schemeClr val="dk1"/>
                          </a:solidFill>
                          <a:latin typeface="Gentium Basic"/>
                          <a:ea typeface="Gentium Basic"/>
                          <a:cs typeface="Gentium Basic"/>
                          <a:sym typeface="Gentium Basic"/>
                        </a:rPr>
                        <a:t>Retargeting ads on Google and social media</a:t>
                      </a:r>
                      <a:endParaRPr/>
                    </a:p>
                  </a:txBody>
                  <a:tcPr marT="50800" marB="50800" marR="25400" marL="2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430475">
                <a:tc>
                  <a:txBody>
                    <a:bodyPr/>
                    <a:lstStyle/>
                    <a:p>
                      <a:pPr indent="0" lvl="1" marL="457200" marR="0" rtl="0" algn="l">
                        <a:spcBef>
                          <a:spcPts val="0"/>
                        </a:spcBef>
                        <a:spcAft>
                          <a:spcPts val="0"/>
                        </a:spcAft>
                        <a:buNone/>
                      </a:pPr>
                      <a:r>
                        <a:rPr b="1" lang="en-US" sz="2800" u="none" cap="none" strike="noStrike">
                          <a:solidFill>
                            <a:schemeClr val="dk1"/>
                          </a:solidFill>
                          <a:latin typeface="Gentium Basic"/>
                          <a:ea typeface="Gentium Basic"/>
                          <a:cs typeface="Gentium Basic"/>
                          <a:sym typeface="Gentium Basic"/>
                        </a:rPr>
                        <a:t>Social Media Ads: Run campaigns on Instagram, tictok and Facebook</a:t>
                      </a:r>
                      <a:endParaRPr/>
                    </a:p>
                  </a:txBody>
                  <a:tcPr marT="50800" marB="50800" marR="25400" marL="2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1" marL="457200" marR="0" rtl="0" algn="l">
                        <a:spcBef>
                          <a:spcPts val="0"/>
                        </a:spcBef>
                        <a:spcAft>
                          <a:spcPts val="0"/>
                        </a:spcAft>
                        <a:buNone/>
                      </a:pPr>
                      <a:r>
                        <a:rPr b="1" lang="en-US" sz="3200" u="none" cap="none" strike="noStrike">
                          <a:solidFill>
                            <a:schemeClr val="dk1"/>
                          </a:solidFill>
                          <a:latin typeface="Gentium Basic"/>
                          <a:ea typeface="Gentium Basic"/>
                          <a:cs typeface="Gentium Basic"/>
                          <a:sym typeface="Gentium Basic"/>
                        </a:rPr>
                        <a:t>Email marketing with family meal promotions and recipes</a:t>
                      </a:r>
                      <a:endParaRPr/>
                    </a:p>
                  </a:txBody>
                  <a:tcPr marT="50800" marB="50800" marR="25400" marL="254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2"/>
          <p:cNvSpPr txBox="1"/>
          <p:nvPr>
            <p:ph type="title"/>
          </p:nvPr>
        </p:nvSpPr>
        <p:spPr>
          <a:xfrm>
            <a:off x="1045030" y="315686"/>
            <a:ext cx="10668000" cy="1698171"/>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Gentium Basic"/>
              <a:buNone/>
            </a:pPr>
            <a:r>
              <a:rPr b="1" lang="en-US" sz="5300">
                <a:solidFill>
                  <a:srgbClr val="FF0000"/>
                </a:solidFill>
                <a:latin typeface="Gentium Basic"/>
                <a:ea typeface="Gentium Basic"/>
                <a:cs typeface="Gentium Basic"/>
                <a:sym typeface="Gentium Basic"/>
              </a:rPr>
              <a:t>Executive Summary</a:t>
            </a:r>
            <a:br>
              <a:rPr b="1" lang="en-US" sz="2800">
                <a:solidFill>
                  <a:srgbClr val="58533E"/>
                </a:solidFill>
                <a:latin typeface="Gentium Basic"/>
                <a:ea typeface="Gentium Basic"/>
                <a:cs typeface="Gentium Basic"/>
                <a:sym typeface="Gentium Basic"/>
              </a:rPr>
            </a:br>
            <a:r>
              <a:rPr b="1" i="0" lang="en-US" sz="2800">
                <a:solidFill>
                  <a:schemeClr val="dk1"/>
                </a:solidFill>
                <a:latin typeface="Gentium Basic"/>
                <a:ea typeface="Gentium Basic"/>
                <a:cs typeface="Gentium Basic"/>
                <a:sym typeface="Gentium Basic"/>
              </a:rPr>
              <a:t>To guide middle-income families of four in Singapore through their customer journey, Thai To Go will implement the following SEM strategies:</a:t>
            </a:r>
            <a:br>
              <a:rPr b="1" i="0" lang="en-US" sz="2800">
                <a:solidFill>
                  <a:schemeClr val="dk1"/>
                </a:solidFill>
                <a:latin typeface="Gentium Basic"/>
                <a:ea typeface="Gentium Basic"/>
                <a:cs typeface="Gentium Basic"/>
                <a:sym typeface="Gentium Basic"/>
              </a:rPr>
            </a:br>
            <a:br>
              <a:rPr b="1" i="0" lang="en-US" sz="2800">
                <a:solidFill>
                  <a:srgbClr val="0033CC"/>
                </a:solidFill>
                <a:latin typeface="Gentium Basic"/>
                <a:ea typeface="Gentium Basic"/>
                <a:cs typeface="Gentium Basic"/>
                <a:sym typeface="Gentium Basic"/>
              </a:rPr>
            </a:br>
            <a:r>
              <a:rPr b="1" lang="en-US" sz="4400">
                <a:solidFill>
                  <a:srgbClr val="FF0000"/>
                </a:solidFill>
                <a:latin typeface="Gentium Basic"/>
                <a:ea typeface="Gentium Basic"/>
                <a:cs typeface="Gentium Basic"/>
                <a:sym typeface="Gentium Basic"/>
              </a:rPr>
              <a:t>Decision Stage	</a:t>
            </a:r>
            <a:br>
              <a:rPr b="1" lang="en-US" sz="4400">
                <a:solidFill>
                  <a:srgbClr val="FF0000"/>
                </a:solidFill>
                <a:latin typeface="Gentium Basic"/>
                <a:ea typeface="Gentium Basic"/>
                <a:cs typeface="Gentium Basic"/>
                <a:sym typeface="Gentium Basic"/>
              </a:rPr>
            </a:br>
            <a:r>
              <a:rPr b="1" lang="en-US">
                <a:solidFill>
                  <a:srgbClr val="0033CC"/>
                </a:solidFill>
                <a:latin typeface="Gentium Basic"/>
                <a:ea typeface="Gentium Basic"/>
                <a:cs typeface="Gentium Basic"/>
                <a:sym typeface="Gentium Basic"/>
              </a:rPr>
              <a:t>Channels	</a:t>
            </a:r>
            <a:br>
              <a:rPr lang="en-US">
                <a:solidFill>
                  <a:srgbClr val="0033CC"/>
                </a:solidFill>
                <a:latin typeface="Gentium Basic"/>
                <a:ea typeface="Gentium Basic"/>
                <a:cs typeface="Gentium Basic"/>
                <a:sym typeface="Gentium Basic"/>
              </a:rPr>
            </a:br>
            <a:r>
              <a:rPr b="1" lang="en-US" sz="3100">
                <a:solidFill>
                  <a:schemeClr val="dk1"/>
                </a:solidFill>
                <a:latin typeface="Gentium Basic"/>
                <a:ea typeface="Gentium Basic"/>
                <a:cs typeface="Gentium Basic"/>
                <a:sym typeface="Gentium Basic"/>
              </a:rPr>
              <a:t>Google Local campaigns promoting nearby delivery </a:t>
            </a:r>
            <a:r>
              <a:rPr b="1" lang="en-US" sz="3300">
                <a:solidFill>
                  <a:schemeClr val="dk1"/>
                </a:solidFill>
                <a:latin typeface="Gentium Basic"/>
                <a:ea typeface="Gentium Basic"/>
                <a:cs typeface="Gentium Basic"/>
                <a:sym typeface="Gentium Basic"/>
              </a:rPr>
              <a:t>options	</a:t>
            </a:r>
            <a:br>
              <a:rPr b="1" lang="en-US" sz="3300">
                <a:solidFill>
                  <a:schemeClr val="dk1"/>
                </a:solidFill>
                <a:latin typeface="Gentium Basic"/>
                <a:ea typeface="Gentium Basic"/>
                <a:cs typeface="Gentium Basic"/>
                <a:sym typeface="Gentium Basic"/>
              </a:rPr>
            </a:br>
            <a:r>
              <a:rPr b="1" lang="en-US" sz="3100">
                <a:solidFill>
                  <a:schemeClr val="dk1"/>
                </a:solidFill>
                <a:latin typeface="Gentium Basic"/>
                <a:ea typeface="Gentium Basic"/>
                <a:cs typeface="Gentium Basic"/>
                <a:sym typeface="Gentium Basic"/>
              </a:rPr>
              <a:t>Clear CTAs on website and social media</a:t>
            </a:r>
            <a:r>
              <a:rPr b="1" lang="en-US" sz="3300">
                <a:solidFill>
                  <a:schemeClr val="dk1"/>
                </a:solidFill>
                <a:latin typeface="Gentium Basic"/>
                <a:ea typeface="Gentium Basic"/>
                <a:cs typeface="Gentium Basic"/>
                <a:sym typeface="Gentium Basic"/>
              </a:rPr>
              <a:t>	</a:t>
            </a:r>
            <a:br>
              <a:rPr b="1" lang="en-US" sz="3300">
                <a:solidFill>
                  <a:schemeClr val="dk1"/>
                </a:solidFill>
                <a:latin typeface="Gentium Basic"/>
                <a:ea typeface="Gentium Basic"/>
                <a:cs typeface="Gentium Basic"/>
                <a:sym typeface="Gentium Basic"/>
              </a:rPr>
            </a:br>
            <a:br>
              <a:rPr b="1" lang="en-US" sz="3300">
                <a:solidFill>
                  <a:schemeClr val="dk1"/>
                </a:solidFill>
                <a:latin typeface="Gentium Basic"/>
                <a:ea typeface="Gentium Basic"/>
                <a:cs typeface="Gentium Basic"/>
                <a:sym typeface="Gentium Basic"/>
              </a:rPr>
            </a:br>
            <a:r>
              <a:rPr b="1" lang="en-US" sz="3300">
                <a:solidFill>
                  <a:srgbClr val="0033CC"/>
                </a:solidFill>
                <a:latin typeface="Gentium Basic"/>
                <a:ea typeface="Gentium Basic"/>
                <a:cs typeface="Gentium Basic"/>
                <a:sym typeface="Gentium Basic"/>
              </a:rPr>
              <a:t>Content	</a:t>
            </a:r>
            <a:br>
              <a:rPr lang="en-US" sz="3300">
                <a:latin typeface="Gentium Basic"/>
                <a:ea typeface="Gentium Basic"/>
                <a:cs typeface="Gentium Basic"/>
                <a:sym typeface="Gentium Basic"/>
              </a:rPr>
            </a:br>
            <a:r>
              <a:rPr b="1" lang="en-US" sz="3100">
                <a:solidFill>
                  <a:schemeClr val="dk1"/>
                </a:solidFill>
                <a:latin typeface="Gentium Basic"/>
                <a:ea typeface="Gentium Basic"/>
                <a:cs typeface="Gentium Basic"/>
                <a:sym typeface="Gentium Basic"/>
              </a:rPr>
              <a:t>Limited-time offers to create urgency	</a:t>
            </a:r>
            <a:br>
              <a:rPr b="1" lang="en-US" sz="3100">
                <a:solidFill>
                  <a:schemeClr val="dk1"/>
                </a:solidFill>
                <a:latin typeface="Gentium Basic"/>
                <a:ea typeface="Gentium Basic"/>
                <a:cs typeface="Gentium Basic"/>
                <a:sym typeface="Gentium Basic"/>
              </a:rPr>
            </a:br>
            <a:r>
              <a:rPr b="1" lang="en-US" sz="3100">
                <a:solidFill>
                  <a:schemeClr val="dk1"/>
                </a:solidFill>
                <a:latin typeface="Gentium Basic"/>
                <a:ea typeface="Gentium Basic"/>
                <a:cs typeface="Gentium Basic"/>
                <a:sym typeface="Gentium Basic"/>
              </a:rPr>
              <a:t>User-generated content to build trust</a:t>
            </a:r>
            <a:r>
              <a:rPr lang="en-US" sz="3100">
                <a:solidFill>
                  <a:schemeClr val="dk1"/>
                </a:solidFill>
                <a:latin typeface="Gentium Basic"/>
                <a:ea typeface="Gentium Basic"/>
                <a:cs typeface="Gentium Basic"/>
                <a:sym typeface="Gentium Basic"/>
              </a:rPr>
              <a:t>	</a:t>
            </a:r>
            <a:endParaRPr sz="3300">
              <a:solidFill>
                <a:schemeClr val="dk1"/>
              </a:solidFill>
              <a:latin typeface="Gentium Basic"/>
              <a:ea typeface="Gentium Basic"/>
              <a:cs typeface="Gentium Basic"/>
              <a:sym typeface="Gentium Bas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76" name="Google Shape;276;p13"/>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77" name="Google Shape;277;p13"/>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78" name="Google Shape;278;p13"/>
          <p:cNvPicPr preferRelativeResize="0"/>
          <p:nvPr/>
        </p:nvPicPr>
        <p:blipFill rotWithShape="1">
          <a:blip r:embed="rId3">
            <a:alphaModFix/>
          </a:blip>
          <a:srcRect b="0" l="0" r="0" t="0"/>
          <a:stretch/>
        </p:blipFill>
        <p:spPr>
          <a:xfrm>
            <a:off x="-1078989" y="1181806"/>
            <a:ext cx="2961402" cy="296140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79" name="Google Shape;279;p13"/>
          <p:cNvSpPr txBox="1"/>
          <p:nvPr>
            <p:ph type="title"/>
          </p:nvPr>
        </p:nvSpPr>
        <p:spPr>
          <a:xfrm>
            <a:off x="3730476" y="233682"/>
            <a:ext cx="5776563" cy="948124"/>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FF0000"/>
              </a:buClr>
              <a:buSzPct val="100000"/>
              <a:buFont typeface="Arial Rounded"/>
              <a:buNone/>
            </a:pPr>
            <a:r>
              <a:rPr b="1" i="0" lang="en-US" sz="3600" u="none" cap="none" strike="noStrike">
                <a:solidFill>
                  <a:srgbClr val="FF0000"/>
                </a:solidFill>
                <a:latin typeface="Arial Rounded"/>
                <a:ea typeface="Arial Rounded"/>
                <a:cs typeface="Arial Rounded"/>
                <a:sym typeface="Arial Rounded"/>
              </a:rPr>
              <a:t>Persona / Ideal Customer</a:t>
            </a:r>
            <a:br>
              <a:rPr b="1" i="0" lang="en-US" sz="3600" u="none" cap="none" strike="noStrike">
                <a:solidFill>
                  <a:srgbClr val="FF0000"/>
                </a:solidFill>
                <a:latin typeface="Arial Rounded"/>
                <a:ea typeface="Arial Rounded"/>
                <a:cs typeface="Arial Rounded"/>
                <a:sym typeface="Arial Rounded"/>
              </a:rPr>
            </a:br>
            <a:endParaRPr/>
          </a:p>
        </p:txBody>
      </p:sp>
      <p:pic>
        <p:nvPicPr>
          <p:cNvPr descr="A screenshot of a computer&#10;&#10;Description automatically generated" id="280" name="Google Shape;280;p13"/>
          <p:cNvPicPr preferRelativeResize="0"/>
          <p:nvPr>
            <p:ph idx="1" type="body"/>
          </p:nvPr>
        </p:nvPicPr>
        <p:blipFill rotWithShape="1">
          <a:blip r:embed="rId4">
            <a:alphaModFix/>
          </a:blip>
          <a:srcRect b="0" l="0" r="0" t="0"/>
          <a:stretch/>
        </p:blipFill>
        <p:spPr>
          <a:xfrm>
            <a:off x="2066093" y="1025305"/>
            <a:ext cx="9105327" cy="5177848"/>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86" name="Google Shape;286;p14"/>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87" name="Google Shape;287;p14"/>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aphicFrame>
        <p:nvGraphicFramePr>
          <p:cNvPr id="288" name="Google Shape;288;p14"/>
          <p:cNvGraphicFramePr/>
          <p:nvPr/>
        </p:nvGraphicFramePr>
        <p:xfrm>
          <a:off x="1208315" y="1099458"/>
          <a:ext cx="3000000" cy="3000000"/>
        </p:xfrm>
        <a:graphic>
          <a:graphicData uri="http://schemas.openxmlformats.org/drawingml/2006/table">
            <a:tbl>
              <a:tblPr>
                <a:noFill/>
                <a:tableStyleId>{6F545EE1-5524-4977-8091-D7EC875A2CC4}</a:tableStyleId>
              </a:tblPr>
              <a:tblGrid>
                <a:gridCol w="2198800"/>
                <a:gridCol w="7993950"/>
              </a:tblGrid>
              <a:tr h="662575">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3200" u="none" cap="none" strike="noStrike">
                          <a:solidFill>
                            <a:srgbClr val="FF0000"/>
                          </a:solidFill>
                          <a:latin typeface="Gentium Basic"/>
                          <a:ea typeface="Gentium Basic"/>
                          <a:cs typeface="Gentium Basic"/>
                          <a:sym typeface="Gentium Basic"/>
                        </a:rPr>
                        <a:t>Demographic Information</a:t>
                      </a:r>
                      <a:endParaRPr b="1" sz="3200" u="none" cap="none" strike="noStrike">
                        <a:solidFill>
                          <a:srgbClr val="FF0000"/>
                        </a:solidFill>
                        <a:latin typeface="Gentium Basic"/>
                        <a:ea typeface="Gentium Basic"/>
                        <a:cs typeface="Gentium Basic"/>
                        <a:sym typeface="Gentium Basic"/>
                      </a:endParaRPr>
                    </a:p>
                  </a:txBody>
                  <a:tcPr marT="74275" marB="74275" marR="74275" marL="74275">
                    <a:lnB cap="flat" cmpd="sng" w="9525">
                      <a:solidFill>
                        <a:srgbClr val="9E9E9E"/>
                      </a:solidFill>
                      <a:prstDash val="solid"/>
                      <a:round/>
                      <a:headEnd len="sm" w="sm" type="none"/>
                      <a:tailEnd len="sm" w="sm" type="none"/>
                    </a:lnB>
                  </a:tcPr>
                </a:tc>
                <a:tc hMerge="1"/>
              </a:tr>
              <a:tr h="4266250">
                <a:tc>
                  <a:txBody>
                    <a:bodyPr/>
                    <a:lstStyle/>
                    <a:p>
                      <a:pPr indent="0" lvl="0" marL="0" marR="0" rtl="0" algn="ctr">
                        <a:lnSpc>
                          <a:spcPct val="100000"/>
                        </a:lnSpc>
                        <a:spcBef>
                          <a:spcPts val="0"/>
                        </a:spcBef>
                        <a:spcAft>
                          <a:spcPts val="0"/>
                        </a:spcAft>
                        <a:buClr>
                          <a:srgbClr val="000000"/>
                        </a:buClr>
                        <a:buSzPts val="1400"/>
                        <a:buFont typeface="Arial"/>
                        <a:buNone/>
                      </a:pPr>
                      <a:r>
                        <a:rPr b="1" lang="en-US" sz="3200" u="none" cap="none" strike="noStrike">
                          <a:solidFill>
                            <a:srgbClr val="FF0000"/>
                          </a:solidFill>
                          <a:latin typeface="Gentium Basic"/>
                          <a:ea typeface="Gentium Basic"/>
                          <a:cs typeface="Gentium Basic"/>
                          <a:sym typeface="Gentium Basic"/>
                        </a:rPr>
                        <a:t>Notes</a:t>
                      </a:r>
                      <a:endParaRPr b="1" sz="3200" u="none" cap="none" strike="noStrike">
                        <a:solidFill>
                          <a:srgbClr val="FF0000"/>
                        </a:solidFill>
                        <a:latin typeface="Gentium Basic"/>
                        <a:ea typeface="Gentium Basic"/>
                        <a:cs typeface="Gentium Basic"/>
                        <a:sym typeface="Gentium Basic"/>
                      </a:endParaRPr>
                    </a:p>
                  </a:txBody>
                  <a:tcPr marT="74275" marB="74275" marR="74275" marL="74275">
                    <a:lnT cap="flat" cmpd="sng" w="9525">
                      <a:solidFill>
                        <a:srgbClr val="9E9E9E"/>
                      </a:solidFill>
                      <a:prstDash val="solid"/>
                      <a:round/>
                      <a:headEnd len="sm" w="sm" type="none"/>
                      <a:tailEnd len="sm" w="sm" type="none"/>
                    </a:lnT>
                  </a:tcPr>
                </a:tc>
                <a:tc>
                  <a:txBody>
                    <a:bodyPr/>
                    <a:lstStyle/>
                    <a:p>
                      <a:pPr indent="-457200" lvl="0" marL="457200" marR="0" rtl="0" algn="just">
                        <a:lnSpc>
                          <a:spcPct val="100000"/>
                        </a:lnSpc>
                        <a:spcBef>
                          <a:spcPts val="0"/>
                        </a:spcBef>
                        <a:spcAft>
                          <a:spcPts val="0"/>
                        </a:spcAft>
                        <a:buClr>
                          <a:srgbClr val="000000"/>
                        </a:buClr>
                        <a:buSzPts val="1400"/>
                        <a:buFont typeface="Noto Sans Symbols"/>
                        <a:buChar char="❖"/>
                      </a:pPr>
                      <a:r>
                        <a:rPr b="1" lang="en-US" sz="2800" u="none" cap="none" strike="noStrike">
                          <a:latin typeface="Gentium Basic"/>
                          <a:ea typeface="Gentium Basic"/>
                          <a:cs typeface="Gentium Basic"/>
                          <a:sym typeface="Gentium Basic"/>
                        </a:rPr>
                        <a:t>Enjoys playing video games, a foodie, attends tech meetups, prefers quick meal options, reads tech blogs and watches YouTube tech reviews</a:t>
                      </a:r>
                      <a:endParaRPr/>
                    </a:p>
                    <a:p>
                      <a:pPr indent="0" lvl="0" marL="0" marR="0" rtl="0" algn="just">
                        <a:lnSpc>
                          <a:spcPct val="100000"/>
                        </a:lnSpc>
                        <a:spcBef>
                          <a:spcPts val="0"/>
                        </a:spcBef>
                        <a:spcAft>
                          <a:spcPts val="0"/>
                        </a:spcAft>
                        <a:buClr>
                          <a:srgbClr val="000000"/>
                        </a:buClr>
                        <a:buSzPts val="1400"/>
                        <a:buFont typeface="Noto Sans Symbols"/>
                        <a:buNone/>
                      </a:pPr>
                      <a:r>
                        <a:t/>
                      </a:r>
                      <a:endParaRPr b="1" sz="2800" u="none" cap="none" strike="noStrike">
                        <a:latin typeface="Gentium Basic"/>
                        <a:ea typeface="Gentium Basic"/>
                        <a:cs typeface="Gentium Basic"/>
                        <a:sym typeface="Gentium Basic"/>
                      </a:endParaRPr>
                    </a:p>
                    <a:p>
                      <a:pPr indent="-457200" lvl="0" marL="457200" marR="0" rtl="0" algn="just">
                        <a:lnSpc>
                          <a:spcPct val="100000"/>
                        </a:lnSpc>
                        <a:spcBef>
                          <a:spcPts val="0"/>
                        </a:spcBef>
                        <a:spcAft>
                          <a:spcPts val="0"/>
                        </a:spcAft>
                        <a:buClr>
                          <a:srgbClr val="000000"/>
                        </a:buClr>
                        <a:buSzPts val="1400"/>
                        <a:buFont typeface="Noto Sans Symbols"/>
                        <a:buChar char="❖"/>
                      </a:pPr>
                      <a:r>
                        <a:rPr b="1" lang="en-US" sz="2800" u="none" cap="none" strike="noStrike">
                          <a:latin typeface="Gentium Basic"/>
                          <a:ea typeface="Gentium Basic"/>
                          <a:cs typeface="Gentium Basic"/>
                          <a:sym typeface="Gentium Basic"/>
                        </a:rPr>
                        <a:t>Owns a smartphone, laptop, and gaming console; heavy user of food delivery apps; active on Reddit, Twitter, and YouTube; subscribes to tech updates and food deals</a:t>
                      </a:r>
                      <a:endParaRPr/>
                    </a:p>
                  </a:txBody>
                  <a:tcPr marT="74275" marB="74275" marR="74275" marL="74275"/>
                </a:tc>
              </a:tr>
            </a:tbl>
          </a:graphicData>
        </a:graphic>
      </p:graphicFrame>
      <p:sp>
        <p:nvSpPr>
          <p:cNvPr id="289" name="Google Shape;289;p14"/>
          <p:cNvSpPr/>
          <p:nvPr/>
        </p:nvSpPr>
        <p:spPr>
          <a:xfrm>
            <a:off x="1208315" y="152400"/>
            <a:ext cx="684766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Arial Rounded"/>
              <a:buNone/>
            </a:pPr>
            <a:r>
              <a:rPr b="1" i="0" lang="en-US" sz="3600" u="none" cap="none" strike="noStrike">
                <a:solidFill>
                  <a:srgbClr val="FF0000"/>
                </a:solidFill>
                <a:latin typeface="Arial Rounded"/>
                <a:ea typeface="Arial Rounded"/>
                <a:cs typeface="Arial Rounded"/>
                <a:sym typeface="Arial Rounded"/>
              </a:rPr>
              <a:t>Persona / Ideal Customer</a:t>
            </a:r>
            <a:endParaRPr b="1" i="0" sz="3600" u="none" cap="none" strike="noStrike">
              <a:solidFill>
                <a:srgbClr val="FF0000"/>
              </a:solidFill>
              <a:latin typeface="Arial Rounded"/>
              <a:ea typeface="Arial Rounded"/>
              <a:cs typeface="Arial Rounded"/>
              <a:sym typeface="Arial Round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5" name="Google Shape;295;p15"/>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96" name="Google Shape;296;p15"/>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aphicFrame>
        <p:nvGraphicFramePr>
          <p:cNvPr id="297" name="Google Shape;297;p15"/>
          <p:cNvGraphicFramePr/>
          <p:nvPr/>
        </p:nvGraphicFramePr>
        <p:xfrm>
          <a:off x="891939" y="798731"/>
          <a:ext cx="3000000" cy="3000000"/>
        </p:xfrm>
        <a:graphic>
          <a:graphicData uri="http://schemas.openxmlformats.org/drawingml/2006/table">
            <a:tbl>
              <a:tblPr>
                <a:noFill/>
                <a:tableStyleId>{6F545EE1-5524-4977-8091-D7EC875A2CC4}</a:tableStyleId>
              </a:tblPr>
              <a:tblGrid>
                <a:gridCol w="1497925"/>
                <a:gridCol w="9388475"/>
              </a:tblGrid>
              <a:tr h="66805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3200" u="none" cap="none" strike="noStrike">
                          <a:solidFill>
                            <a:srgbClr val="FF0000"/>
                          </a:solidFill>
                          <a:latin typeface="Gentium Basic"/>
                          <a:ea typeface="Gentium Basic"/>
                          <a:cs typeface="Gentium Basic"/>
                          <a:sym typeface="Gentium Basic"/>
                        </a:rPr>
                        <a:t>       Demographic Information</a:t>
                      </a:r>
                      <a:endParaRPr b="1" sz="3200" u="none" cap="none" strike="noStrike">
                        <a:solidFill>
                          <a:srgbClr val="FF0000"/>
                        </a:solidFill>
                        <a:latin typeface="Gentium Basic"/>
                        <a:ea typeface="Gentium Basic"/>
                        <a:cs typeface="Gentium Basic"/>
                        <a:sym typeface="Gentium Basic"/>
                      </a:endParaRPr>
                    </a:p>
                  </a:txBody>
                  <a:tcPr marT="74275" marB="74275" marR="74275" marL="74275">
                    <a:lnB cap="flat" cmpd="sng" w="9525">
                      <a:solidFill>
                        <a:srgbClr val="9E9E9E"/>
                      </a:solidFill>
                      <a:prstDash val="solid"/>
                      <a:round/>
                      <a:headEnd len="sm" w="sm" type="none"/>
                      <a:tailEnd len="sm" w="sm" type="none"/>
                    </a:lnB>
                  </a:tcPr>
                </a:tc>
                <a:tc hMerge="1"/>
              </a:tr>
              <a:tr h="5086400">
                <a:tc>
                  <a:txBody>
                    <a:bodyPr/>
                    <a:lstStyle/>
                    <a:p>
                      <a:pPr indent="0" lvl="0" marL="0" marR="0" rtl="0" algn="ctr">
                        <a:lnSpc>
                          <a:spcPct val="100000"/>
                        </a:lnSpc>
                        <a:spcBef>
                          <a:spcPts val="0"/>
                        </a:spcBef>
                        <a:spcAft>
                          <a:spcPts val="0"/>
                        </a:spcAft>
                        <a:buClr>
                          <a:srgbClr val="000000"/>
                        </a:buClr>
                        <a:buSzPts val="1400"/>
                        <a:buFont typeface="Arial"/>
                        <a:buNone/>
                      </a:pPr>
                      <a:r>
                        <a:rPr b="1" lang="en-US" sz="4000" u="none" cap="none" strike="noStrike">
                          <a:latin typeface="Gentium Basic"/>
                          <a:ea typeface="Gentium Basic"/>
                          <a:cs typeface="Gentium Basic"/>
                          <a:sym typeface="Gentium Basic"/>
                        </a:rPr>
                        <a:t>Notes</a:t>
                      </a:r>
                      <a:endParaRPr b="1" sz="4000" u="none" cap="none" strike="noStrike">
                        <a:latin typeface="Gentium Basic"/>
                        <a:ea typeface="Gentium Basic"/>
                        <a:cs typeface="Gentium Basic"/>
                        <a:sym typeface="Gentium Basic"/>
                      </a:endParaRPr>
                    </a:p>
                  </a:txBody>
                  <a:tcPr marT="74275" marB="74275" marR="74275" marL="74275" anchor="ctr">
                    <a:lnT cap="flat" cmpd="sng" w="9525">
                      <a:solidFill>
                        <a:srgbClr val="9E9E9E"/>
                      </a:solidFill>
                      <a:prstDash val="solid"/>
                      <a:round/>
                      <a:headEnd len="sm" w="sm" type="none"/>
                      <a:tailEnd len="sm" w="sm" type="none"/>
                    </a:lnT>
                  </a:tcPr>
                </a:tc>
                <a:tc>
                  <a:txBody>
                    <a:bodyPr/>
                    <a:lstStyle/>
                    <a:p>
                      <a:pPr indent="-514350" lvl="0" marL="514350" marR="0" rtl="0" algn="l">
                        <a:lnSpc>
                          <a:spcPct val="100000"/>
                        </a:lnSpc>
                        <a:spcBef>
                          <a:spcPts val="0"/>
                        </a:spcBef>
                        <a:spcAft>
                          <a:spcPts val="0"/>
                        </a:spcAft>
                        <a:buClr>
                          <a:srgbClr val="000000"/>
                        </a:buClr>
                        <a:buSzPts val="1400"/>
                        <a:buFont typeface="Arial"/>
                        <a:buChar char="•"/>
                      </a:pPr>
                      <a:r>
                        <a:rPr b="1" lang="en-US" sz="2800" u="none" cap="none" strike="noStrike">
                          <a:latin typeface="Gentium Basic"/>
                          <a:ea typeface="Gentium Basic"/>
                          <a:cs typeface="Gentium Basic"/>
                          <a:sym typeface="Gentium Basic"/>
                        </a:rPr>
                        <a:t>Find quick and tasty meal options; explore various cuisines; balance work schedule with healthy lifestyle; stay informed about tech trends and food deals</a:t>
                      </a:r>
                      <a:endParaRPr/>
                    </a:p>
                    <a:p>
                      <a:pPr indent="0" lvl="0" marL="0" marR="0" rtl="0" algn="l">
                        <a:lnSpc>
                          <a:spcPct val="100000"/>
                        </a:lnSpc>
                        <a:spcBef>
                          <a:spcPts val="0"/>
                        </a:spcBef>
                        <a:spcAft>
                          <a:spcPts val="0"/>
                        </a:spcAft>
                        <a:buClr>
                          <a:srgbClr val="000000"/>
                        </a:buClr>
                        <a:buSzPts val="1400"/>
                        <a:buFont typeface="Arial"/>
                        <a:buNone/>
                      </a:pPr>
                      <a:r>
                        <a:t/>
                      </a:r>
                      <a:endParaRPr b="1" sz="2800" u="none" cap="none" strike="noStrike">
                        <a:latin typeface="Gentium Basic"/>
                        <a:ea typeface="Gentium Basic"/>
                        <a:cs typeface="Gentium Basic"/>
                        <a:sym typeface="Gentium Basic"/>
                      </a:endParaRPr>
                    </a:p>
                    <a:p>
                      <a:pPr indent="-514350" lvl="0" marL="514350" marR="0" rtl="0" algn="l">
                        <a:lnSpc>
                          <a:spcPct val="100000"/>
                        </a:lnSpc>
                        <a:spcBef>
                          <a:spcPts val="0"/>
                        </a:spcBef>
                        <a:spcAft>
                          <a:spcPts val="0"/>
                        </a:spcAft>
                        <a:buClr>
                          <a:srgbClr val="000000"/>
                        </a:buClr>
                        <a:buSzPts val="1400"/>
                        <a:buFont typeface="Arial"/>
                        <a:buChar char="•"/>
                      </a:pPr>
                      <a:r>
                        <a:rPr b="1" lang="en-US" sz="2800" u="none" cap="none" strike="noStrike">
                          <a:latin typeface="Gentium Basic"/>
                          <a:ea typeface="Gentium Basic"/>
                          <a:cs typeface="Gentium Basic"/>
                          <a:sym typeface="Gentium Basic"/>
                        </a:rPr>
                        <a:t>Limited time to cook; prefers single-serving meal options; looking for affordable meals without compromising on taste; needs fast delivery options</a:t>
                      </a:r>
                      <a:endParaRPr/>
                    </a:p>
                    <a:p>
                      <a:pPr indent="-425450" lvl="0" marL="514350" marR="0" rtl="0" algn="just">
                        <a:lnSpc>
                          <a:spcPct val="100000"/>
                        </a:lnSpc>
                        <a:spcBef>
                          <a:spcPts val="0"/>
                        </a:spcBef>
                        <a:spcAft>
                          <a:spcPts val="0"/>
                        </a:spcAft>
                        <a:buClr>
                          <a:srgbClr val="000000"/>
                        </a:buClr>
                        <a:buSzPts val="1400"/>
                        <a:buFont typeface="Arial"/>
                        <a:buNone/>
                      </a:pPr>
                      <a:r>
                        <a:t/>
                      </a:r>
                      <a:endParaRPr b="1" sz="2800" u="none" cap="none" strike="noStrike">
                        <a:latin typeface="Gentium Basic"/>
                        <a:ea typeface="Gentium Basic"/>
                        <a:cs typeface="Gentium Basic"/>
                        <a:sym typeface="Gentium Basic"/>
                      </a:endParaRPr>
                    </a:p>
                    <a:p>
                      <a:pPr indent="-514350" lvl="0" marL="514350" marR="0" rtl="0" algn="l">
                        <a:lnSpc>
                          <a:spcPct val="100000"/>
                        </a:lnSpc>
                        <a:spcBef>
                          <a:spcPts val="0"/>
                        </a:spcBef>
                        <a:spcAft>
                          <a:spcPts val="0"/>
                        </a:spcAft>
                        <a:buClr>
                          <a:srgbClr val="000000"/>
                        </a:buClr>
                        <a:buSzPts val="1400"/>
                        <a:buFont typeface="Arial"/>
                        <a:buChar char="•"/>
                      </a:pPr>
                      <a:r>
                        <a:rPr b="1" lang="en-US" sz="2800" u="none" cap="none" strike="noStrike">
                          <a:latin typeface="Gentium Basic"/>
                          <a:ea typeface="Gentium Basic"/>
                          <a:cs typeface="Gentium Basic"/>
                          <a:sym typeface="Gentium Basic"/>
                        </a:rPr>
                        <a:t>Prefers online ordering; looks for tech-friendly features; relies on reviews and ratings; enjoys loyalty rewards and discounts</a:t>
                      </a:r>
                      <a:endParaRPr/>
                    </a:p>
                  </a:txBody>
                  <a:tcPr marT="74275" marB="74275" marR="74275" marL="74275" anchor="ctr"/>
                </a:tc>
              </a:tr>
            </a:tbl>
          </a:graphicData>
        </a:graphic>
      </p:graphicFrame>
      <p:sp>
        <p:nvSpPr>
          <p:cNvPr id="298" name="Google Shape;298;p15"/>
          <p:cNvSpPr/>
          <p:nvPr/>
        </p:nvSpPr>
        <p:spPr>
          <a:xfrm>
            <a:off x="1447799" y="152400"/>
            <a:ext cx="66081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Arial Rounded"/>
              <a:buNone/>
            </a:pPr>
            <a:r>
              <a:rPr b="1" i="0" lang="en-US" sz="3600" u="none" cap="none" strike="noStrike">
                <a:solidFill>
                  <a:srgbClr val="FF0000"/>
                </a:solidFill>
                <a:latin typeface="Arial Rounded"/>
                <a:ea typeface="Arial Rounded"/>
                <a:cs typeface="Arial Rounded"/>
                <a:sym typeface="Arial Rounded"/>
              </a:rPr>
              <a:t>Persona / Ideal Customer</a:t>
            </a:r>
            <a:endParaRPr b="1" i="0" sz="3600" u="none" cap="none" strike="noStrike">
              <a:solidFill>
                <a:srgbClr val="FF0000"/>
              </a:solidFill>
              <a:latin typeface="Arial Rounded"/>
              <a:ea typeface="Arial Rounded"/>
              <a:cs typeface="Arial Rounded"/>
              <a:sym typeface="Arial Round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302" name="Shape 302"/>
        <p:cNvGrpSpPr/>
        <p:nvPr/>
      </p:nvGrpSpPr>
      <p:grpSpPr>
        <a:xfrm>
          <a:off x="0" y="0"/>
          <a:ext cx="0" cy="0"/>
          <a:chOff x="0" y="0"/>
          <a:chExt cx="0" cy="0"/>
        </a:xfrm>
      </p:grpSpPr>
      <p:graphicFrame>
        <p:nvGraphicFramePr>
          <p:cNvPr id="303" name="Google Shape;303;p16"/>
          <p:cNvGraphicFramePr/>
          <p:nvPr/>
        </p:nvGraphicFramePr>
        <p:xfrm>
          <a:off x="1458686" y="907525"/>
          <a:ext cx="3000000" cy="3000000"/>
        </p:xfrm>
        <a:graphic>
          <a:graphicData uri="http://schemas.openxmlformats.org/drawingml/2006/table">
            <a:tbl>
              <a:tblPr>
                <a:noFill/>
                <a:tableStyleId>{6F545EE1-5524-4977-8091-D7EC875A2CC4}</a:tableStyleId>
              </a:tblPr>
              <a:tblGrid>
                <a:gridCol w="2572025"/>
                <a:gridCol w="7323100"/>
              </a:tblGrid>
              <a:tr h="51745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2800" u="none" cap="none" strike="noStrike">
                          <a:solidFill>
                            <a:srgbClr val="FF0000"/>
                          </a:solidFill>
                          <a:latin typeface="Gentium Basic"/>
                          <a:ea typeface="Gentium Basic"/>
                          <a:cs typeface="Gentium Basic"/>
                          <a:sym typeface="Gentium Basic"/>
                        </a:rPr>
                        <a:t>Psychographic Information</a:t>
                      </a:r>
                      <a:endParaRPr b="1" sz="2800" u="none" cap="none" strike="noStrike">
                        <a:solidFill>
                          <a:srgbClr val="FF0000"/>
                        </a:solidFill>
                        <a:latin typeface="Gentium Basic"/>
                        <a:ea typeface="Gentium Basic"/>
                        <a:cs typeface="Gentium Basic"/>
                        <a:sym typeface="Gentium Basic"/>
                      </a:endParaRPr>
                    </a:p>
                  </a:txBody>
                  <a:tcPr marT="74275" marB="74275" marR="74275" marL="74275">
                    <a:lnB cap="flat" cmpd="sng" w="9525">
                      <a:solidFill>
                        <a:srgbClr val="9E9E9E"/>
                      </a:solidFill>
                      <a:prstDash val="solid"/>
                      <a:round/>
                      <a:headEnd len="sm" w="sm" type="none"/>
                      <a:tailEnd len="sm" w="sm" type="none"/>
                    </a:lnB>
                  </a:tcPr>
                </a:tc>
                <a:tc hMerge="1"/>
              </a:tr>
              <a:tr h="604775">
                <a:tc>
                  <a:txBody>
                    <a:bodyPr/>
                    <a:lstStyle/>
                    <a:p>
                      <a:pPr indent="0" lvl="0" marL="0" marR="0" rtl="0" algn="l">
                        <a:lnSpc>
                          <a:spcPct val="100000"/>
                        </a:lnSpc>
                        <a:spcBef>
                          <a:spcPts val="0"/>
                        </a:spcBef>
                        <a:spcAft>
                          <a:spcPts val="0"/>
                        </a:spcAft>
                        <a:buClr>
                          <a:srgbClr val="000000"/>
                        </a:buClr>
                        <a:buSzPts val="1400"/>
                        <a:buFont typeface="Arial"/>
                        <a:buNone/>
                      </a:pPr>
                      <a:r>
                        <a:rPr b="1" lang="en-US" sz="2500" u="none" cap="none" strike="noStrike">
                          <a:latin typeface="Gentium Basic"/>
                          <a:ea typeface="Gentium Basic"/>
                          <a:cs typeface="Gentium Basic"/>
                          <a:sym typeface="Gentium Basic"/>
                        </a:rPr>
                        <a:t>Life stage</a:t>
                      </a:r>
                      <a:endParaRPr b="1" sz="25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2500" u="none" cap="none" strike="noStrike">
                          <a:solidFill>
                            <a:srgbClr val="0D0D0D"/>
                          </a:solidFill>
                          <a:latin typeface="Gentium Basic"/>
                          <a:ea typeface="Gentium Basic"/>
                          <a:cs typeface="Gentium Basic"/>
                          <a:sym typeface="Gentium Basic"/>
                        </a:rPr>
                        <a:t>Married, early 30s</a:t>
                      </a:r>
                      <a:endParaRPr b="1" sz="25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tcPr>
                </a:tc>
              </a:tr>
              <a:tr h="1161725">
                <a:tc>
                  <a:txBody>
                    <a:bodyPr/>
                    <a:lstStyle/>
                    <a:p>
                      <a:pPr indent="0" lvl="0" marL="0" marR="0" rtl="0" algn="l">
                        <a:lnSpc>
                          <a:spcPct val="100000"/>
                        </a:lnSpc>
                        <a:spcBef>
                          <a:spcPts val="0"/>
                        </a:spcBef>
                        <a:spcAft>
                          <a:spcPts val="0"/>
                        </a:spcAft>
                        <a:buClr>
                          <a:srgbClr val="000000"/>
                        </a:buClr>
                        <a:buSzPts val="1400"/>
                        <a:buFont typeface="Arial"/>
                        <a:buNone/>
                      </a:pPr>
                      <a:r>
                        <a:rPr b="1" lang="en-US" sz="2500" u="none" cap="none" strike="noStrike">
                          <a:latin typeface="Gentium Basic"/>
                          <a:ea typeface="Gentium Basic"/>
                          <a:cs typeface="Gentium Basic"/>
                          <a:sym typeface="Gentium Basic"/>
                        </a:rPr>
                        <a:t>Pain Points </a:t>
                      </a:r>
                      <a:endParaRPr b="1" sz="25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2500" u="none" cap="none" strike="noStrike">
                          <a:solidFill>
                            <a:srgbClr val="0D0D0D"/>
                          </a:solidFill>
                          <a:latin typeface="Gentium Basic"/>
                          <a:ea typeface="Gentium Basic"/>
                          <a:cs typeface="Gentium Basic"/>
                          <a:sym typeface="Gentium Basic"/>
                        </a:rPr>
                        <a:t>Limited time to cook, prefers precooked-serving meal options, looking for convenient and preferably for delivery service</a:t>
                      </a:r>
                      <a:endParaRPr b="1" i="1" sz="25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tcPr>
                </a:tc>
              </a:tr>
              <a:tr h="1161725">
                <a:tc>
                  <a:txBody>
                    <a:bodyPr/>
                    <a:lstStyle/>
                    <a:p>
                      <a:pPr indent="0" lvl="0" marL="0" marR="0" rtl="0" algn="l">
                        <a:lnSpc>
                          <a:spcPct val="100000"/>
                        </a:lnSpc>
                        <a:spcBef>
                          <a:spcPts val="0"/>
                        </a:spcBef>
                        <a:spcAft>
                          <a:spcPts val="0"/>
                        </a:spcAft>
                        <a:buClr>
                          <a:srgbClr val="000000"/>
                        </a:buClr>
                        <a:buSzPts val="1400"/>
                        <a:buFont typeface="Arial"/>
                        <a:buNone/>
                      </a:pPr>
                      <a:r>
                        <a:rPr b="1" lang="en-US" sz="2500" u="none" cap="none" strike="noStrike">
                          <a:latin typeface="Gentium Basic"/>
                          <a:ea typeface="Gentium Basic"/>
                          <a:cs typeface="Gentium Basic"/>
                          <a:sym typeface="Gentium Basic"/>
                        </a:rPr>
                        <a:t>Motivations</a:t>
                      </a:r>
                      <a:endParaRPr b="1" sz="25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2500" u="none" cap="none" strike="noStrike">
                          <a:solidFill>
                            <a:srgbClr val="0D0D0D"/>
                          </a:solidFill>
                          <a:latin typeface="Gentium Basic"/>
                          <a:ea typeface="Gentium Basic"/>
                          <a:cs typeface="Gentium Basic"/>
                          <a:sym typeface="Gentium Basic"/>
                        </a:rPr>
                        <a:t>Quick and tasty meal options, exploring various cuisines, staying informed about tech trends and food deals</a:t>
                      </a:r>
                      <a:endParaRPr b="1" i="1" sz="25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tcPr>
                </a:tc>
              </a:tr>
              <a:tr h="819025">
                <a:tc>
                  <a:txBody>
                    <a:bodyPr/>
                    <a:lstStyle/>
                    <a:p>
                      <a:pPr indent="0" lvl="0" marL="0" marR="0" rtl="0" algn="l">
                        <a:lnSpc>
                          <a:spcPct val="100000"/>
                        </a:lnSpc>
                        <a:spcBef>
                          <a:spcPts val="0"/>
                        </a:spcBef>
                        <a:spcAft>
                          <a:spcPts val="0"/>
                        </a:spcAft>
                        <a:buClr>
                          <a:srgbClr val="000000"/>
                        </a:buClr>
                        <a:buSzPts val="1400"/>
                        <a:buFont typeface="Arial"/>
                        <a:buNone/>
                      </a:pPr>
                      <a:r>
                        <a:rPr b="1" lang="en-US" sz="2500" u="none" cap="none" strike="noStrike">
                          <a:latin typeface="Gentium Basic"/>
                          <a:ea typeface="Gentium Basic"/>
                          <a:cs typeface="Gentium Basic"/>
                          <a:sym typeface="Gentium Basic"/>
                        </a:rPr>
                        <a:t>Challenges</a:t>
                      </a:r>
                      <a:endParaRPr b="1" sz="25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2500" u="none" cap="none" strike="noStrike">
                          <a:solidFill>
                            <a:srgbClr val="0D0D0D"/>
                          </a:solidFill>
                          <a:latin typeface="Gentium Basic"/>
                          <a:ea typeface="Gentium Basic"/>
                          <a:cs typeface="Gentium Basic"/>
                          <a:sym typeface="Gentium Basic"/>
                        </a:rPr>
                        <a:t>Balancing work schedule with healthy lifestyle, reliable and fast delivery options</a:t>
                      </a:r>
                      <a:endParaRPr b="1" i="1" sz="25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tcPr>
                </a:tc>
              </a:tr>
              <a:tr h="900075">
                <a:tc>
                  <a:txBody>
                    <a:bodyPr/>
                    <a:lstStyle/>
                    <a:p>
                      <a:pPr indent="0" lvl="0" marL="0" marR="0" rtl="0" algn="l">
                        <a:lnSpc>
                          <a:spcPct val="100000"/>
                        </a:lnSpc>
                        <a:spcBef>
                          <a:spcPts val="0"/>
                        </a:spcBef>
                        <a:spcAft>
                          <a:spcPts val="0"/>
                        </a:spcAft>
                        <a:buClr>
                          <a:srgbClr val="000000"/>
                        </a:buClr>
                        <a:buSzPts val="1400"/>
                        <a:buFont typeface="Arial"/>
                        <a:buNone/>
                      </a:pPr>
                      <a:r>
                        <a:rPr b="1" lang="en-US" sz="2500" u="none" cap="none" strike="noStrike">
                          <a:latin typeface="Gentium Basic"/>
                          <a:ea typeface="Gentium Basic"/>
                          <a:cs typeface="Gentium Basic"/>
                          <a:sym typeface="Gentium Basic"/>
                        </a:rPr>
                        <a:t>Core Values &amp; Beliefs</a:t>
                      </a:r>
                      <a:endParaRPr b="1" sz="25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US" sz="2500" u="none" cap="none" strike="noStrike">
                          <a:solidFill>
                            <a:srgbClr val="0D0D0D"/>
                          </a:solidFill>
                          <a:latin typeface="Gentium Basic"/>
                          <a:ea typeface="Gentium Basic"/>
                          <a:cs typeface="Gentium Basic"/>
                          <a:sym typeface="Gentium Basic"/>
                        </a:rPr>
                        <a:t>Tech-savvy, values convenience and efficiency, enjoys trying new things, appreciates loyalty rewards</a:t>
                      </a:r>
                      <a:endParaRPr b="1" sz="25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tcPr>
                </a:tc>
              </a:tr>
            </a:tbl>
          </a:graphicData>
        </a:graphic>
      </p:graphicFrame>
      <p:sp>
        <p:nvSpPr>
          <p:cNvPr id="304" name="Google Shape;304;p16"/>
          <p:cNvSpPr/>
          <p:nvPr/>
        </p:nvSpPr>
        <p:spPr>
          <a:xfrm>
            <a:off x="1458686" y="191590"/>
            <a:ext cx="788125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Arial Rounded"/>
              <a:buNone/>
            </a:pPr>
            <a:r>
              <a:rPr b="1" i="0" lang="en-US" sz="3600" u="none" cap="none" strike="noStrike">
                <a:solidFill>
                  <a:srgbClr val="FF0000"/>
                </a:solidFill>
                <a:latin typeface="Arial Rounded"/>
                <a:ea typeface="Arial Rounded"/>
                <a:cs typeface="Arial Rounded"/>
                <a:sym typeface="Arial Rounded"/>
              </a:rPr>
              <a:t>Persona / Ideal Customer</a:t>
            </a:r>
            <a:endParaRPr b="1" i="0" sz="3600" u="none" cap="none" strike="noStrike">
              <a:solidFill>
                <a:srgbClr val="FF0000"/>
              </a:solidFill>
              <a:latin typeface="Arial Rounded"/>
              <a:ea typeface="Arial Rounded"/>
              <a:cs typeface="Arial Rounded"/>
              <a:sym typeface="Arial Round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309" name="Shape 309"/>
        <p:cNvGrpSpPr/>
        <p:nvPr/>
      </p:nvGrpSpPr>
      <p:grpSpPr>
        <a:xfrm>
          <a:off x="0" y="0"/>
          <a:ext cx="0" cy="0"/>
          <a:chOff x="0" y="0"/>
          <a:chExt cx="0" cy="0"/>
        </a:xfrm>
      </p:grpSpPr>
      <p:graphicFrame>
        <p:nvGraphicFramePr>
          <p:cNvPr id="310" name="Google Shape;310;p17"/>
          <p:cNvGraphicFramePr/>
          <p:nvPr/>
        </p:nvGraphicFramePr>
        <p:xfrm>
          <a:off x="879893" y="798731"/>
          <a:ext cx="3000000" cy="3000000"/>
        </p:xfrm>
        <a:graphic>
          <a:graphicData uri="http://schemas.openxmlformats.org/drawingml/2006/table">
            <a:tbl>
              <a:tblPr>
                <a:noFill/>
                <a:tableStyleId>{6F545EE1-5524-4977-8091-D7EC875A2CC4}</a:tableStyleId>
              </a:tblPr>
              <a:tblGrid>
                <a:gridCol w="3043950"/>
                <a:gridCol w="7349575"/>
              </a:tblGrid>
              <a:tr h="5001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2600" u="none" cap="none" strike="noStrike">
                          <a:solidFill>
                            <a:schemeClr val="dk1"/>
                          </a:solidFill>
                          <a:latin typeface="Gentium Basic"/>
                          <a:ea typeface="Gentium Basic"/>
                          <a:cs typeface="Gentium Basic"/>
                          <a:sym typeface="Gentium Basic"/>
                        </a:rPr>
                        <a:t>Service Needs &amp; Preferences / Factors</a:t>
                      </a:r>
                      <a:endParaRPr b="1" sz="2600" u="none" cap="none" strike="noStrike">
                        <a:solidFill>
                          <a:schemeClr val="dk1"/>
                        </a:solidFill>
                        <a:latin typeface="Gentium Basic"/>
                        <a:ea typeface="Gentium Basic"/>
                        <a:cs typeface="Gentium Basic"/>
                        <a:sym typeface="Gentium Basic"/>
                      </a:endParaRPr>
                    </a:p>
                  </a:txBody>
                  <a:tcPr marT="74275" marB="74275" marR="74275" marL="74275">
                    <a:lnB cap="flat" cmpd="sng" w="9525">
                      <a:solidFill>
                        <a:srgbClr val="9E9E9E"/>
                      </a:solidFill>
                      <a:prstDash val="solid"/>
                      <a:round/>
                      <a:headEnd len="sm" w="sm" type="none"/>
                      <a:tailEnd len="sm" w="sm" type="none"/>
                    </a:lnB>
                  </a:tcPr>
                </a:tc>
                <a:tc hMerge="1"/>
              </a:tr>
              <a:tr h="1442975">
                <a:tc>
                  <a:txBody>
                    <a:bodyPr/>
                    <a:lstStyle/>
                    <a:p>
                      <a:pPr indent="0" lvl="0" marL="0" marR="0" rtl="0" algn="l">
                        <a:lnSpc>
                          <a:spcPct val="100000"/>
                        </a:lnSpc>
                        <a:spcBef>
                          <a:spcPts val="0"/>
                        </a:spcBef>
                        <a:spcAft>
                          <a:spcPts val="0"/>
                        </a:spcAft>
                        <a:buClr>
                          <a:srgbClr val="000000"/>
                        </a:buClr>
                        <a:buSzPts val="1400"/>
                        <a:buFont typeface="Arial"/>
                        <a:buNone/>
                      </a:pPr>
                      <a:r>
                        <a:rPr b="1" lang="en-US" sz="2600" u="none" cap="none" strike="noStrike">
                          <a:latin typeface="Gentium Basic"/>
                          <a:ea typeface="Gentium Basic"/>
                          <a:cs typeface="Gentium Basic"/>
                          <a:sym typeface="Gentium Basic"/>
                        </a:rPr>
                        <a:t>Online Behaviour</a:t>
                      </a:r>
                      <a:endParaRPr b="1" sz="26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b="1" lang="en-US" sz="2600" u="none" cap="none" strike="noStrike">
                          <a:solidFill>
                            <a:schemeClr val="dk1"/>
                          </a:solidFill>
                          <a:latin typeface="Gentium Basic"/>
                          <a:ea typeface="Gentium Basic"/>
                          <a:cs typeface="Gentium Basic"/>
                          <a:sym typeface="Gentium Basic"/>
                        </a:rPr>
                        <a:t>Abdullah is very active online. He uses food delivery apps, social media, and tech blogs to stay informed about food and tech trends. He also relies on reviews and ratings when making decisions.</a:t>
                      </a:r>
                      <a:endParaRPr/>
                    </a:p>
                  </a:txBody>
                  <a:tcPr marT="74275" marB="74275" marR="74275" marL="7427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1234950">
                <a:tc>
                  <a:txBody>
                    <a:bodyPr/>
                    <a:lstStyle/>
                    <a:p>
                      <a:pPr indent="0" lvl="0" marL="0" marR="0" rtl="0" algn="l">
                        <a:lnSpc>
                          <a:spcPct val="100000"/>
                        </a:lnSpc>
                        <a:spcBef>
                          <a:spcPts val="0"/>
                        </a:spcBef>
                        <a:spcAft>
                          <a:spcPts val="0"/>
                        </a:spcAft>
                        <a:buClr>
                          <a:srgbClr val="000000"/>
                        </a:buClr>
                        <a:buSzPts val="1400"/>
                        <a:buFont typeface="Arial"/>
                        <a:buNone/>
                      </a:pPr>
                      <a:r>
                        <a:rPr b="1" lang="en-US" sz="2600" u="none" cap="none" strike="noStrike">
                          <a:latin typeface="Gentium Basic"/>
                          <a:ea typeface="Gentium Basic"/>
                          <a:cs typeface="Gentium Basic"/>
                          <a:sym typeface="Gentium Basic"/>
                        </a:rPr>
                        <a:t>Preferred Communication Channels</a:t>
                      </a:r>
                      <a:endParaRPr b="1" sz="26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b="1" lang="en-US" sz="2600" u="none" cap="none" strike="noStrike">
                          <a:latin typeface="Gentium Basic"/>
                          <a:ea typeface="Gentium Basic"/>
                          <a:cs typeface="Gentium Basic"/>
                          <a:sym typeface="Gentium Basic"/>
                        </a:rPr>
                        <a:t>Social media, facebook, Instagram, ticktok &amp; email newsletters, food delivery apps notifications, YouTube recommendations</a:t>
                      </a:r>
                      <a:endParaRPr b="1" sz="26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15500">
                <a:tc>
                  <a:txBody>
                    <a:bodyPr/>
                    <a:lstStyle/>
                    <a:p>
                      <a:pPr indent="0" lvl="0" marL="0" marR="0" rtl="0" algn="l">
                        <a:lnSpc>
                          <a:spcPct val="100000"/>
                        </a:lnSpc>
                        <a:spcBef>
                          <a:spcPts val="0"/>
                        </a:spcBef>
                        <a:spcAft>
                          <a:spcPts val="0"/>
                        </a:spcAft>
                        <a:buClr>
                          <a:srgbClr val="000000"/>
                        </a:buClr>
                        <a:buSzPts val="1400"/>
                        <a:buFont typeface="Arial"/>
                        <a:buNone/>
                      </a:pPr>
                      <a:r>
                        <a:rPr b="1" lang="en-US" sz="2600" u="none" cap="none" strike="noStrike">
                          <a:latin typeface="Gentium Basic"/>
                          <a:ea typeface="Gentium Basic"/>
                          <a:cs typeface="Gentium Basic"/>
                          <a:sym typeface="Gentium Basic"/>
                        </a:rPr>
                        <a:t>Service Expectations</a:t>
                      </a:r>
                      <a:endParaRPr b="1" sz="26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200"/>
                        <a:buFont typeface="Arial"/>
                        <a:buChar char="•"/>
                      </a:pPr>
                      <a:r>
                        <a:rPr b="1" lang="en-US" sz="2600" u="none" cap="none" strike="noStrike">
                          <a:latin typeface="Gentium Basic"/>
                          <a:ea typeface="Gentium Basic"/>
                          <a:cs typeface="Gentium Basic"/>
                          <a:sym typeface="Gentium Basic"/>
                        </a:rPr>
                        <a:t>Fast delivery, affordable and tasty meal options, easy-to-use online ordering system, family meal options</a:t>
                      </a:r>
                      <a:endParaRPr b="1" sz="26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115500">
                <a:tc>
                  <a:txBody>
                    <a:bodyPr/>
                    <a:lstStyle/>
                    <a:p>
                      <a:pPr indent="0" lvl="0" marL="0" marR="0" rtl="0" algn="l">
                        <a:lnSpc>
                          <a:spcPct val="100000"/>
                        </a:lnSpc>
                        <a:spcBef>
                          <a:spcPts val="0"/>
                        </a:spcBef>
                        <a:spcAft>
                          <a:spcPts val="0"/>
                        </a:spcAft>
                        <a:buClr>
                          <a:srgbClr val="000000"/>
                        </a:buClr>
                        <a:buSzPts val="1400"/>
                        <a:buFont typeface="Arial"/>
                        <a:buNone/>
                      </a:pPr>
                      <a:r>
                        <a:rPr b="1" lang="en-US" sz="2600" u="none" cap="none" strike="noStrike">
                          <a:latin typeface="Gentium Basic"/>
                          <a:ea typeface="Gentium Basic"/>
                          <a:cs typeface="Gentium Basic"/>
                          <a:sym typeface="Gentium Basic"/>
                        </a:rPr>
                        <a:t>Price Sensitivity</a:t>
                      </a:r>
                      <a:endParaRPr b="1" sz="26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b="1" lang="en-US" sz="2600" u="none" cap="none" strike="noStrike">
                          <a:latin typeface="Gentium Basic"/>
                          <a:ea typeface="Gentium Basic"/>
                          <a:cs typeface="Gentium Basic"/>
                          <a:sym typeface="Gentium Basic"/>
                        </a:rPr>
                        <a:t>Affordable home-cooked meal with varities options but values occasional discounts and loyalty rewards</a:t>
                      </a:r>
                      <a:endParaRPr b="1" sz="26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11" name="Google Shape;311;p17"/>
          <p:cNvSpPr/>
          <p:nvPr/>
        </p:nvSpPr>
        <p:spPr>
          <a:xfrm>
            <a:off x="918584" y="152400"/>
            <a:ext cx="638504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Arial Rounded"/>
              <a:buNone/>
            </a:pPr>
            <a:r>
              <a:rPr b="1" i="0" lang="en-US" sz="3600" u="none" cap="none" strike="noStrike">
                <a:solidFill>
                  <a:srgbClr val="FF0000"/>
                </a:solidFill>
                <a:latin typeface="Arial Rounded"/>
                <a:ea typeface="Arial Rounded"/>
                <a:cs typeface="Arial Rounded"/>
                <a:sym typeface="Arial Rounded"/>
              </a:rPr>
              <a:t>Persona / Ideal Customer</a:t>
            </a:r>
            <a:endParaRPr b="1" i="0" sz="3600" u="none" cap="none" strike="noStrike">
              <a:solidFill>
                <a:srgbClr val="FF0000"/>
              </a:solidFill>
              <a:latin typeface="Arial Rounded"/>
              <a:ea typeface="Arial Rounded"/>
              <a:cs typeface="Arial Rounded"/>
              <a:sym typeface="Arial Rounded"/>
            </a:endParaRPr>
          </a:p>
        </p:txBody>
      </p:sp>
      <p:cxnSp>
        <p:nvCxnSpPr>
          <p:cNvPr id="312" name="Google Shape;312;p17"/>
          <p:cNvCxnSpPr/>
          <p:nvPr/>
        </p:nvCxnSpPr>
        <p:spPr>
          <a:xfrm flipH="1" rot="10800000">
            <a:off x="3571460" y="3297836"/>
            <a:ext cx="539645" cy="131164"/>
          </a:xfrm>
          <a:prstGeom prst="straightConnector1">
            <a:avLst/>
          </a:prstGeom>
          <a:noFill/>
          <a:ln cap="rnd" cmpd="sng" w="9525">
            <a:solidFill>
              <a:srgbClr val="9D2D0F"/>
            </a:solidFill>
            <a:prstDash val="solid"/>
            <a:round/>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317" name="Shape 317"/>
        <p:cNvGrpSpPr/>
        <p:nvPr/>
      </p:nvGrpSpPr>
      <p:grpSpPr>
        <a:xfrm>
          <a:off x="0" y="0"/>
          <a:ext cx="0" cy="0"/>
          <a:chOff x="0" y="0"/>
          <a:chExt cx="0" cy="0"/>
        </a:xfrm>
      </p:grpSpPr>
      <p:sp>
        <p:nvSpPr>
          <p:cNvPr id="318" name="Google Shape;318;p18"/>
          <p:cNvSpPr/>
          <p:nvPr/>
        </p:nvSpPr>
        <p:spPr>
          <a:xfrm>
            <a:off x="2268748" y="152400"/>
            <a:ext cx="881291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800"/>
              <a:buFont typeface="Arial Rounded"/>
              <a:buNone/>
            </a:pPr>
            <a:r>
              <a:rPr b="1" i="0" lang="en-US" sz="3600" u="none" cap="none" strike="noStrike">
                <a:solidFill>
                  <a:srgbClr val="FF0000"/>
                </a:solidFill>
                <a:latin typeface="Arial Rounded"/>
                <a:ea typeface="Arial Rounded"/>
                <a:cs typeface="Arial Rounded"/>
                <a:sym typeface="Arial Rounded"/>
              </a:rPr>
              <a:t>Persona / Ideal Customer</a:t>
            </a:r>
            <a:endParaRPr b="1" i="0" sz="3600" u="none" cap="none" strike="noStrike">
              <a:solidFill>
                <a:srgbClr val="FF0000"/>
              </a:solidFill>
              <a:latin typeface="Arial Rounded"/>
              <a:ea typeface="Arial Rounded"/>
              <a:cs typeface="Arial Rounded"/>
              <a:sym typeface="Arial Rounded"/>
            </a:endParaRPr>
          </a:p>
        </p:txBody>
      </p:sp>
      <p:graphicFrame>
        <p:nvGraphicFramePr>
          <p:cNvPr id="319" name="Google Shape;319;p18"/>
          <p:cNvGraphicFramePr/>
          <p:nvPr/>
        </p:nvGraphicFramePr>
        <p:xfrm>
          <a:off x="2268747" y="798731"/>
          <a:ext cx="3000000" cy="3000000"/>
        </p:xfrm>
        <a:graphic>
          <a:graphicData uri="http://schemas.openxmlformats.org/drawingml/2006/table">
            <a:tbl>
              <a:tblPr>
                <a:noFill/>
                <a:tableStyleId>{6F545EE1-5524-4977-8091-D7EC875A2CC4}</a:tableStyleId>
              </a:tblPr>
              <a:tblGrid>
                <a:gridCol w="1655125"/>
                <a:gridCol w="7754325"/>
              </a:tblGrid>
              <a:tr h="4589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2800" u="none" cap="none" strike="noStrike">
                          <a:latin typeface="Gentium Basic"/>
                          <a:ea typeface="Gentium Basic"/>
                          <a:cs typeface="Gentium Basic"/>
                          <a:sym typeface="Gentium Basic"/>
                        </a:rPr>
                        <a:t>Decision Making Process</a:t>
                      </a:r>
                      <a:endParaRPr b="1" sz="2800" u="none" cap="none" strike="noStrike">
                        <a:latin typeface="Gentium Basic"/>
                        <a:ea typeface="Gentium Basic"/>
                        <a:cs typeface="Gentium Basic"/>
                        <a:sym typeface="Gentium Basic"/>
                      </a:endParaRPr>
                    </a:p>
                  </a:txBody>
                  <a:tcPr marT="74275" marB="74275" marR="74275" marL="74275">
                    <a:lnB cap="flat" cmpd="sng" w="9525">
                      <a:solidFill>
                        <a:srgbClr val="9E9E9E"/>
                      </a:solidFill>
                      <a:prstDash val="solid"/>
                      <a:round/>
                      <a:headEnd len="sm" w="sm" type="none"/>
                      <a:tailEnd len="sm" w="sm" type="none"/>
                    </a:lnB>
                  </a:tcPr>
                </a:tc>
                <a:tc hMerge="1"/>
              </a:tr>
              <a:tr h="1135450">
                <a:tc>
                  <a:txBody>
                    <a:bodyPr/>
                    <a:lstStyle/>
                    <a:p>
                      <a:pPr indent="0" lvl="0" marL="0" marR="0" rtl="0" algn="l">
                        <a:lnSpc>
                          <a:spcPct val="100000"/>
                        </a:lnSpc>
                        <a:spcBef>
                          <a:spcPts val="0"/>
                        </a:spcBef>
                        <a:spcAft>
                          <a:spcPts val="0"/>
                        </a:spcAft>
                        <a:buClr>
                          <a:srgbClr val="000000"/>
                        </a:buClr>
                        <a:buSzPts val="1400"/>
                        <a:buFont typeface="Arial"/>
                        <a:buNone/>
                      </a:pPr>
                      <a:r>
                        <a:rPr b="1" lang="en-US" sz="2000" u="none" cap="none" strike="noStrike">
                          <a:latin typeface="Gentium Basic"/>
                          <a:ea typeface="Gentium Basic"/>
                          <a:cs typeface="Gentium Basic"/>
                          <a:sym typeface="Gentium Basic"/>
                        </a:rPr>
                        <a:t>Information Sources</a:t>
                      </a:r>
                      <a:endParaRPr b="1" sz="20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Online reviews (Google, food delivery apps)</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Social media platforms (Instagram, Facebook) showcasing photos and reviews</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Recommendations from friends and colleagues</a:t>
                      </a:r>
                      <a:endParaRPr b="1" sz="20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tcPr>
                </a:tc>
              </a:tr>
              <a:tr h="1135450">
                <a:tc>
                  <a:txBody>
                    <a:bodyPr/>
                    <a:lstStyle/>
                    <a:p>
                      <a:pPr indent="0" lvl="0" marL="0" marR="0" rtl="0" algn="l">
                        <a:lnSpc>
                          <a:spcPct val="100000"/>
                        </a:lnSpc>
                        <a:spcBef>
                          <a:spcPts val="0"/>
                        </a:spcBef>
                        <a:spcAft>
                          <a:spcPts val="0"/>
                        </a:spcAft>
                        <a:buClr>
                          <a:srgbClr val="000000"/>
                        </a:buClr>
                        <a:buSzPts val="1400"/>
                        <a:buFont typeface="Arial"/>
                        <a:buNone/>
                      </a:pPr>
                      <a:r>
                        <a:rPr b="1" lang="en-US" sz="2000" u="none" cap="none" strike="noStrike">
                          <a:latin typeface="Gentium Basic"/>
                          <a:ea typeface="Gentium Basic"/>
                          <a:cs typeface="Gentium Basic"/>
                          <a:sym typeface="Gentium Basic"/>
                        </a:rPr>
                        <a:t>Influencers</a:t>
                      </a:r>
                      <a:endParaRPr b="1" sz="2000" u="none" cap="none" strike="noStrike">
                        <a:latin typeface="Gentium Basic"/>
                        <a:ea typeface="Gentium Basic"/>
                        <a:cs typeface="Gentium Basic"/>
                        <a:sym typeface="Gentium Basic"/>
                      </a:endParaRPr>
                    </a:p>
                    <a:p>
                      <a:pPr indent="0" lvl="0" marL="0" marR="0" rtl="0" algn="l">
                        <a:lnSpc>
                          <a:spcPct val="100000"/>
                        </a:lnSpc>
                        <a:spcBef>
                          <a:spcPts val="0"/>
                        </a:spcBef>
                        <a:spcAft>
                          <a:spcPts val="0"/>
                        </a:spcAft>
                        <a:buClr>
                          <a:srgbClr val="000000"/>
                        </a:buClr>
                        <a:buSzPts val="1400"/>
                        <a:buFont typeface="Arial"/>
                        <a:buNone/>
                      </a:pPr>
                      <a:r>
                        <a:rPr b="1" lang="en-US" sz="2000" u="none" cap="none" strike="noStrike">
                          <a:latin typeface="Gentium Basic"/>
                          <a:ea typeface="Gentium Basic"/>
                          <a:cs typeface="Gentium Basic"/>
                          <a:sym typeface="Gentium Basic"/>
                        </a:rPr>
                        <a:t> </a:t>
                      </a:r>
                      <a:endParaRPr b="1" i="1" sz="20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Food bloggers reviewing Thai cuisine</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Social media personalities recommending Thai To Go</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Positive online reviews from satisfied customers</a:t>
                      </a:r>
                      <a:endParaRPr b="1" sz="20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tcPr>
                </a:tc>
              </a:tr>
              <a:tr h="1450025">
                <a:tc>
                  <a:txBody>
                    <a:bodyPr/>
                    <a:lstStyle/>
                    <a:p>
                      <a:pPr indent="0" lvl="0" marL="0" marR="0" rtl="0" algn="l">
                        <a:lnSpc>
                          <a:spcPct val="100000"/>
                        </a:lnSpc>
                        <a:spcBef>
                          <a:spcPts val="0"/>
                        </a:spcBef>
                        <a:spcAft>
                          <a:spcPts val="0"/>
                        </a:spcAft>
                        <a:buClr>
                          <a:srgbClr val="000000"/>
                        </a:buClr>
                        <a:buSzPts val="1400"/>
                        <a:buFont typeface="Arial"/>
                        <a:buNone/>
                      </a:pPr>
                      <a:r>
                        <a:rPr b="1" lang="en-US" sz="2000" u="none" cap="none" strike="noStrike">
                          <a:latin typeface="Gentium Basic"/>
                          <a:ea typeface="Gentium Basic"/>
                          <a:cs typeface="Gentium Basic"/>
                          <a:sym typeface="Gentium Basic"/>
                        </a:rPr>
                        <a:t>Barriers to entry</a:t>
                      </a:r>
                      <a:endParaRPr b="1" sz="20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Food bloggers reviewing Thai cuisine</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Social media personalities recommending Thai To Go</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Positive online reviews from satisfied customers</a:t>
                      </a:r>
                      <a:endParaRPr b="1" sz="20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tcPr>
                </a:tc>
              </a:tr>
              <a:tr h="1450025">
                <a:tc>
                  <a:txBody>
                    <a:bodyPr/>
                    <a:lstStyle/>
                    <a:p>
                      <a:pPr indent="0" lvl="0" marL="0" marR="0" rtl="0" algn="l">
                        <a:lnSpc>
                          <a:spcPct val="100000"/>
                        </a:lnSpc>
                        <a:spcBef>
                          <a:spcPts val="0"/>
                        </a:spcBef>
                        <a:spcAft>
                          <a:spcPts val="0"/>
                        </a:spcAft>
                        <a:buClr>
                          <a:srgbClr val="000000"/>
                        </a:buClr>
                        <a:buSzPts val="1400"/>
                        <a:buFont typeface="Arial"/>
                        <a:buNone/>
                      </a:pPr>
                      <a:r>
                        <a:rPr b="1" lang="en-US" sz="2000" u="none" cap="none" strike="noStrike">
                          <a:latin typeface="Gentium Basic"/>
                          <a:ea typeface="Gentium Basic"/>
                          <a:cs typeface="Gentium Basic"/>
                          <a:sym typeface="Gentium Basic"/>
                        </a:rPr>
                        <a:t>Decision Triggers</a:t>
                      </a:r>
                      <a:endParaRPr b="1" sz="2000" u="none" cap="none" strike="noStrike">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Craving delicious and flavorful Thai food</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Short on time to cook at home</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Special promotions or discounts offered by Thai To Go</a:t>
                      </a:r>
                      <a:endParaRPr/>
                    </a:p>
                    <a:p>
                      <a:pPr indent="-171450" lvl="0" marL="171450" marR="0" rtl="0" algn="l">
                        <a:lnSpc>
                          <a:spcPct val="100000"/>
                        </a:lnSpc>
                        <a:spcBef>
                          <a:spcPts val="0"/>
                        </a:spcBef>
                        <a:spcAft>
                          <a:spcPts val="0"/>
                        </a:spcAft>
                        <a:buClr>
                          <a:srgbClr val="000000"/>
                        </a:buClr>
                        <a:buSzPts val="1400"/>
                        <a:buFont typeface="Arial"/>
                        <a:buChar char="•"/>
                      </a:pPr>
                      <a:r>
                        <a:rPr b="1" i="0" lang="en-US" sz="2000" u="none" cap="none" strike="noStrike">
                          <a:solidFill>
                            <a:srgbClr val="1F1F1F"/>
                          </a:solidFill>
                          <a:latin typeface="Gentium Basic"/>
                          <a:ea typeface="Gentium Basic"/>
                          <a:cs typeface="Gentium Basic"/>
                          <a:sym typeface="Gentium Basic"/>
                        </a:rPr>
                        <a:t>Positive online reviews highlighting taste and convenience</a:t>
                      </a:r>
                      <a:endParaRPr b="1" sz="2000" u="none" cap="none" strike="noStrike">
                        <a:solidFill>
                          <a:srgbClr val="0070C0"/>
                        </a:solidFill>
                        <a:latin typeface="Gentium Basic"/>
                        <a:ea typeface="Gentium Basic"/>
                        <a:cs typeface="Gentium Basic"/>
                        <a:sym typeface="Gentium Basic"/>
                      </a:endParaRPr>
                    </a:p>
                  </a:txBody>
                  <a:tcPr marT="74275" marB="74275" marR="74275" marL="7427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9"/>
          <p:cNvSpPr txBox="1"/>
          <p:nvPr>
            <p:ph type="title"/>
          </p:nvPr>
        </p:nvSpPr>
        <p:spPr>
          <a:xfrm>
            <a:off x="1751162" y="112143"/>
            <a:ext cx="9753451" cy="179285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3600"/>
              <a:buFont typeface="Arial Narrow"/>
              <a:buNone/>
            </a:pPr>
            <a:r>
              <a:rPr b="1" lang="en-US" sz="3600">
                <a:solidFill>
                  <a:srgbClr val="FF0000"/>
                </a:solidFill>
                <a:latin typeface="Arial Narrow"/>
                <a:ea typeface="Arial Narrow"/>
                <a:cs typeface="Arial Narrow"/>
                <a:sym typeface="Arial Narrow"/>
              </a:rPr>
              <a:t>SWOT Analysis of the Company</a:t>
            </a:r>
            <a:br>
              <a:rPr b="1" lang="en-US" sz="3600">
                <a:solidFill>
                  <a:srgbClr val="FF0000"/>
                </a:solidFill>
                <a:latin typeface="Arial Narrow"/>
                <a:ea typeface="Arial Narrow"/>
                <a:cs typeface="Arial Narrow"/>
                <a:sym typeface="Arial Narrow"/>
              </a:rPr>
            </a:br>
            <a:endParaRPr/>
          </a:p>
        </p:txBody>
      </p:sp>
      <p:graphicFrame>
        <p:nvGraphicFramePr>
          <p:cNvPr id="326" name="Google Shape;326;p19"/>
          <p:cNvGraphicFramePr/>
          <p:nvPr/>
        </p:nvGraphicFramePr>
        <p:xfrm>
          <a:off x="1811547" y="931654"/>
          <a:ext cx="3000000" cy="3000000"/>
        </p:xfrm>
        <a:graphic>
          <a:graphicData uri="http://schemas.openxmlformats.org/drawingml/2006/table">
            <a:tbl>
              <a:tblPr bandRow="1" firstRow="1">
                <a:noFill/>
                <a:tableStyleId>{7D9D6C2A-2E46-4D35-8978-06F01AF83C50}</a:tableStyleId>
              </a:tblPr>
              <a:tblGrid>
                <a:gridCol w="1889625"/>
                <a:gridCol w="7694325"/>
              </a:tblGrid>
              <a:tr h="440100">
                <a:tc>
                  <a:txBody>
                    <a:bodyPr/>
                    <a:lstStyle/>
                    <a:p>
                      <a:pPr indent="0" lvl="0" marL="0" marR="0" rtl="0" algn="l">
                        <a:spcBef>
                          <a:spcPts val="0"/>
                        </a:spcBef>
                        <a:spcAft>
                          <a:spcPts val="0"/>
                        </a:spcAft>
                        <a:buNone/>
                      </a:pPr>
                      <a:r>
                        <a:rPr b="1" lang="en-US" sz="1800" u="none" cap="none" strike="noStrike"/>
                        <a:t>Category</a:t>
                      </a:r>
                      <a:endParaRPr/>
                    </a:p>
                  </a:txBody>
                  <a:tcPr marT="76200" marB="76200" marR="114300" marL="114300" anchor="ctr"/>
                </a:tc>
                <a:tc>
                  <a:txBody>
                    <a:bodyPr/>
                    <a:lstStyle/>
                    <a:p>
                      <a:pPr indent="0" lvl="0" marL="0" marR="0" rtl="0" algn="l">
                        <a:spcBef>
                          <a:spcPts val="0"/>
                        </a:spcBef>
                        <a:spcAft>
                          <a:spcPts val="0"/>
                        </a:spcAft>
                        <a:buNone/>
                      </a:pPr>
                      <a:r>
                        <a:rPr b="1" lang="en-US" sz="1800"/>
                        <a:t>Factors</a:t>
                      </a:r>
                      <a:endParaRPr/>
                    </a:p>
                  </a:txBody>
                  <a:tcPr marT="76200" marB="76200" marR="114300" marL="114300" anchor="ctr"/>
                </a:tc>
              </a:tr>
              <a:tr h="1346425">
                <a:tc>
                  <a:txBody>
                    <a:bodyPr/>
                    <a:lstStyle/>
                    <a:p>
                      <a:pPr indent="0" lvl="0" marL="0" marR="0" rtl="0" algn="l">
                        <a:spcBef>
                          <a:spcPts val="0"/>
                        </a:spcBef>
                        <a:spcAft>
                          <a:spcPts val="0"/>
                        </a:spcAft>
                        <a:buNone/>
                      </a:pPr>
                      <a:r>
                        <a:rPr b="1" lang="en-US" sz="1800"/>
                        <a:t>Strengths</a:t>
                      </a:r>
                      <a:endParaRPr b="0" sz="1800"/>
                    </a:p>
                  </a:txBody>
                  <a:tcPr marT="76200" marB="76200" marR="114300" marL="114300" anchor="ctr"/>
                </a:tc>
                <a:tc>
                  <a:txBody>
                    <a:bodyPr/>
                    <a:lstStyle/>
                    <a:p>
                      <a:pPr indent="0" lvl="0" marL="0" marR="0" rtl="0" algn="l">
                        <a:spcBef>
                          <a:spcPts val="0"/>
                        </a:spcBef>
                        <a:spcAft>
                          <a:spcPts val="0"/>
                        </a:spcAft>
                        <a:buNone/>
                      </a:pPr>
                      <a:r>
                        <a:rPr b="0" lang="en-US" sz="1800"/>
                        <a:t>* Strong brand identity and reputation</a:t>
                      </a:r>
                      <a:br>
                        <a:rPr b="0" lang="en-US" sz="1800"/>
                      </a:br>
                      <a:r>
                        <a:rPr b="0" lang="en-US" sz="1800"/>
                        <a:t>* Efficient delivery system</a:t>
                      </a:r>
                      <a:br>
                        <a:rPr b="0" lang="en-US" sz="1800"/>
                      </a:br>
                      <a:r>
                        <a:rPr b="0" lang="en-US" sz="1800"/>
                        <a:t>* Wide range of menu options, including vegetarian and vegan</a:t>
                      </a:r>
                      <a:br>
                        <a:rPr b="0" lang="en-US" sz="1800"/>
                      </a:br>
                      <a:r>
                        <a:rPr b="0" lang="en-US" sz="1800"/>
                        <a:t>* Loyal customer base</a:t>
                      </a:r>
                      <a:endParaRPr/>
                    </a:p>
                  </a:txBody>
                  <a:tcPr marT="76200" marB="76200" marR="114300" marL="114300" anchor="ctr"/>
                </a:tc>
              </a:tr>
              <a:tr h="1288850">
                <a:tc>
                  <a:txBody>
                    <a:bodyPr/>
                    <a:lstStyle/>
                    <a:p>
                      <a:pPr indent="0" lvl="0" marL="0" marR="0" rtl="0" algn="l">
                        <a:spcBef>
                          <a:spcPts val="0"/>
                        </a:spcBef>
                        <a:spcAft>
                          <a:spcPts val="0"/>
                        </a:spcAft>
                        <a:buNone/>
                      </a:pPr>
                      <a:r>
                        <a:rPr b="1" lang="en-US" sz="1800"/>
                        <a:t>Weaknesses</a:t>
                      </a:r>
                      <a:endParaRPr b="0" sz="1800"/>
                    </a:p>
                  </a:txBody>
                  <a:tcPr marT="76200" marB="76200" marR="114300" marL="114300" anchor="ctr"/>
                </a:tc>
                <a:tc>
                  <a:txBody>
                    <a:bodyPr/>
                    <a:lstStyle/>
                    <a:p>
                      <a:pPr indent="0" lvl="0" marL="0" marR="0" rtl="0" algn="l">
                        <a:spcBef>
                          <a:spcPts val="0"/>
                        </a:spcBef>
                        <a:spcAft>
                          <a:spcPts val="0"/>
                        </a:spcAft>
                        <a:buNone/>
                      </a:pPr>
                      <a:r>
                        <a:rPr b="0" lang="en-US" sz="1800"/>
                        <a:t>* Dependence on third-party delivery services</a:t>
                      </a:r>
                      <a:br>
                        <a:rPr b="0" lang="en-US" sz="1800"/>
                      </a:br>
                      <a:r>
                        <a:rPr b="0" lang="en-US" sz="1800"/>
                        <a:t>* Limited geographic reach</a:t>
                      </a:r>
                      <a:br>
                        <a:rPr b="0" lang="en-US" sz="1800"/>
                      </a:br>
                      <a:r>
                        <a:rPr b="0" lang="en-US" sz="1800"/>
                        <a:t>* Potential for food safety issues</a:t>
                      </a:r>
                      <a:br>
                        <a:rPr b="0" lang="en-US" sz="1800"/>
                      </a:br>
                      <a:r>
                        <a:rPr b="0" lang="en-US" sz="1800"/>
                        <a:t>* High competition in the food delivery market</a:t>
                      </a:r>
                      <a:endParaRPr/>
                    </a:p>
                  </a:txBody>
                  <a:tcPr marT="76200" marB="76200" marR="114300" marL="114300" anchor="ctr"/>
                </a:tc>
              </a:tr>
              <a:tr h="1288850">
                <a:tc>
                  <a:txBody>
                    <a:bodyPr/>
                    <a:lstStyle/>
                    <a:p>
                      <a:pPr indent="0" lvl="0" marL="0" marR="0" rtl="0" algn="l">
                        <a:spcBef>
                          <a:spcPts val="0"/>
                        </a:spcBef>
                        <a:spcAft>
                          <a:spcPts val="0"/>
                        </a:spcAft>
                        <a:buNone/>
                      </a:pPr>
                      <a:r>
                        <a:rPr b="1" lang="en-US" sz="1800"/>
                        <a:t>Opportunities</a:t>
                      </a:r>
                      <a:endParaRPr b="0" sz="1800"/>
                    </a:p>
                  </a:txBody>
                  <a:tcPr marT="76200" marB="76200" marR="114300" marL="114300" anchor="ctr"/>
                </a:tc>
                <a:tc>
                  <a:txBody>
                    <a:bodyPr/>
                    <a:lstStyle/>
                    <a:p>
                      <a:pPr indent="0" lvl="0" marL="0" marR="0" rtl="0" algn="l">
                        <a:spcBef>
                          <a:spcPts val="0"/>
                        </a:spcBef>
                        <a:spcAft>
                          <a:spcPts val="0"/>
                        </a:spcAft>
                        <a:buNone/>
                      </a:pPr>
                      <a:r>
                        <a:rPr b="0" lang="en-US" sz="1800"/>
                        <a:t>* Expanding delivery radius</a:t>
                      </a:r>
                      <a:br>
                        <a:rPr b="0" lang="en-US" sz="1800"/>
                      </a:br>
                      <a:r>
                        <a:rPr b="0" lang="en-US" sz="1800"/>
                        <a:t>* Introducing catering services</a:t>
                      </a:r>
                      <a:br>
                        <a:rPr b="0" lang="en-US" sz="1800"/>
                      </a:br>
                      <a:r>
                        <a:rPr b="0" lang="en-US" sz="1800"/>
                        <a:t>* Leveraging social media for marketing</a:t>
                      </a:r>
                      <a:br>
                        <a:rPr b="0" lang="en-US" sz="1800"/>
                      </a:br>
                      <a:r>
                        <a:rPr b="0" lang="en-US" sz="1800"/>
                        <a:t>* Collaborating with other businesses for promotions</a:t>
                      </a:r>
                      <a:endParaRPr/>
                    </a:p>
                  </a:txBody>
                  <a:tcPr marT="76200" marB="76200" marR="114300" marL="114300" anchor="ctr"/>
                </a:tc>
              </a:tr>
              <a:tr h="1288850">
                <a:tc>
                  <a:txBody>
                    <a:bodyPr/>
                    <a:lstStyle/>
                    <a:p>
                      <a:pPr indent="0" lvl="0" marL="0" marR="0" rtl="0" algn="l">
                        <a:spcBef>
                          <a:spcPts val="0"/>
                        </a:spcBef>
                        <a:spcAft>
                          <a:spcPts val="0"/>
                        </a:spcAft>
                        <a:buNone/>
                      </a:pPr>
                      <a:r>
                        <a:rPr b="1" lang="en-US" sz="1800"/>
                        <a:t>Threats</a:t>
                      </a:r>
                      <a:endParaRPr b="0" sz="1800"/>
                    </a:p>
                  </a:txBody>
                  <a:tcPr marT="76200" marB="76200" marR="114300" marL="114300" anchor="ctr"/>
                </a:tc>
                <a:tc>
                  <a:txBody>
                    <a:bodyPr/>
                    <a:lstStyle/>
                    <a:p>
                      <a:pPr indent="0" lvl="0" marL="0" marR="0" rtl="0" algn="l">
                        <a:spcBef>
                          <a:spcPts val="0"/>
                        </a:spcBef>
                        <a:spcAft>
                          <a:spcPts val="0"/>
                        </a:spcAft>
                        <a:buNone/>
                      </a:pPr>
                      <a:r>
                        <a:rPr b="0" lang="en-US" sz="1800"/>
                        <a:t>* Economic downturn impacting consumer  </a:t>
                      </a:r>
                      <a:r>
                        <a:rPr b="0" lang="en-US" sz="1800"/>
                        <a:t>     </a:t>
                      </a:r>
                      <a:r>
                        <a:rPr b="0" lang="en-US" sz="1800"/>
                        <a:t>spending</a:t>
                      </a:r>
                      <a:br>
                        <a:rPr b="0" lang="en-US" sz="1800"/>
                      </a:br>
                      <a:r>
                        <a:rPr b="0" lang="en-US" sz="1800"/>
                        <a:t>* Rising food costs</a:t>
                      </a:r>
                      <a:br>
                        <a:rPr b="0" lang="en-US" sz="1800"/>
                      </a:br>
                      <a:r>
                        <a:rPr b="0" lang="en-US" sz="1800"/>
                        <a:t>* Negative publicity due to food safety    incidents</a:t>
                      </a:r>
                      <a:br>
                        <a:rPr b="0" lang="en-US" sz="1800"/>
                      </a:br>
                      <a:r>
                        <a:rPr b="0" lang="en-US" sz="1800"/>
                        <a:t>* New competitors entering the market</a:t>
                      </a:r>
                      <a:endParaRPr/>
                    </a:p>
                  </a:txBody>
                  <a:tcPr marT="76200" marB="76200" marR="114300" marL="11430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182" name="Shape 182"/>
        <p:cNvGrpSpPr/>
        <p:nvPr/>
      </p:nvGrpSpPr>
      <p:grpSpPr>
        <a:xfrm>
          <a:off x="0" y="0"/>
          <a:ext cx="0" cy="0"/>
          <a:chOff x="0" y="0"/>
          <a:chExt cx="0" cy="0"/>
        </a:xfrm>
      </p:grpSpPr>
      <p:sp>
        <p:nvSpPr>
          <p:cNvPr id="183" name="Google Shape;183;p2"/>
          <p:cNvSpPr txBox="1"/>
          <p:nvPr>
            <p:ph type="title"/>
          </p:nvPr>
        </p:nvSpPr>
        <p:spPr>
          <a:xfrm>
            <a:off x="1362744" y="141514"/>
            <a:ext cx="6638256" cy="90351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62626"/>
              </a:buClr>
              <a:buSzPts val="4000"/>
              <a:buFont typeface="Arial Rounded"/>
              <a:buNone/>
            </a:pPr>
            <a:r>
              <a:rPr b="1" lang="en-US" sz="4000">
                <a:latin typeface="Arial Rounded"/>
                <a:ea typeface="Arial Rounded"/>
                <a:cs typeface="Arial Rounded"/>
                <a:sym typeface="Arial Rounded"/>
              </a:rPr>
              <a:t>     </a:t>
            </a:r>
            <a:r>
              <a:rPr b="1" lang="en-US" sz="4000">
                <a:solidFill>
                  <a:srgbClr val="FF0000"/>
                </a:solidFill>
                <a:latin typeface="Arial Rounded"/>
                <a:ea typeface="Arial Rounded"/>
                <a:cs typeface="Arial Rounded"/>
                <a:sym typeface="Arial Rounded"/>
              </a:rPr>
              <a:t>Company</a:t>
            </a:r>
            <a:r>
              <a:rPr b="1" lang="en-US" sz="4000">
                <a:latin typeface="Arial Rounded"/>
                <a:ea typeface="Arial Rounded"/>
                <a:cs typeface="Arial Rounded"/>
                <a:sym typeface="Arial Rounded"/>
              </a:rPr>
              <a:t> </a:t>
            </a:r>
            <a:r>
              <a:rPr b="1" lang="en-US" sz="4000">
                <a:solidFill>
                  <a:srgbClr val="FF0000"/>
                </a:solidFill>
                <a:latin typeface="Arial Rounded"/>
                <a:ea typeface="Arial Rounded"/>
                <a:cs typeface="Arial Rounded"/>
                <a:sym typeface="Arial Rounded"/>
              </a:rPr>
              <a:t>Background</a:t>
            </a:r>
            <a:endParaRPr b="1" sz="4000">
              <a:solidFill>
                <a:srgbClr val="FF0000"/>
              </a:solidFill>
              <a:latin typeface="Arial Rounded"/>
              <a:ea typeface="Arial Rounded"/>
              <a:cs typeface="Arial Rounded"/>
              <a:sym typeface="Arial Rounded"/>
            </a:endParaRPr>
          </a:p>
        </p:txBody>
      </p:sp>
      <p:sp>
        <p:nvSpPr>
          <p:cNvPr id="184" name="Google Shape;184;p2"/>
          <p:cNvSpPr txBox="1"/>
          <p:nvPr/>
        </p:nvSpPr>
        <p:spPr>
          <a:xfrm>
            <a:off x="1215575" y="1045025"/>
            <a:ext cx="7101000" cy="58131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accent1"/>
              </a:buClr>
              <a:buSzPts val="2800"/>
              <a:buFont typeface="Noto Sans Symbols"/>
              <a:buChar char="❑"/>
            </a:pPr>
            <a:r>
              <a:rPr b="1" i="0" lang="en-US" sz="2800" u="none" cap="none" strike="noStrike">
                <a:solidFill>
                  <a:schemeClr val="dk1"/>
                </a:solidFill>
                <a:latin typeface="Gentium Basic"/>
                <a:ea typeface="Gentium Basic"/>
                <a:cs typeface="Gentium Basic"/>
                <a:sym typeface="Gentium Basic"/>
              </a:rPr>
              <a:t> Our Story</a:t>
            </a:r>
            <a:endParaRPr/>
          </a:p>
          <a:p>
            <a:pPr indent="-342900" lvl="0" marL="342900" marR="0" rtl="0" algn="just">
              <a:spcBef>
                <a:spcPts val="1000"/>
              </a:spcBef>
              <a:spcAft>
                <a:spcPts val="0"/>
              </a:spcAft>
              <a:buClr>
                <a:schemeClr val="accent1"/>
              </a:buClr>
              <a:buSzPts val="2800"/>
              <a:buFont typeface="Noto Sans Symbols"/>
              <a:buChar char="❑"/>
            </a:pPr>
            <a:r>
              <a:rPr b="1" i="0" lang="en-US" sz="2800" u="none" cap="none" strike="noStrike">
                <a:solidFill>
                  <a:schemeClr val="dk1"/>
                </a:solidFill>
                <a:latin typeface="Gentium Basic"/>
                <a:ea typeface="Gentium Basic"/>
                <a:cs typeface="Gentium Basic"/>
                <a:sym typeface="Gentium Basic"/>
              </a:rPr>
              <a:t> For over 10 years, Thai To Go has been   	serving up delicious halal Thai dishes near 	Eunos MRT, becoming a beloved fixture in 	Singapore's vibrant culinary landscape.</a:t>
            </a:r>
            <a:endParaRPr/>
          </a:p>
          <a:p>
            <a:pPr indent="-342900" lvl="0" marL="342900" marR="0" rtl="0" algn="just">
              <a:spcBef>
                <a:spcPts val="1000"/>
              </a:spcBef>
              <a:spcAft>
                <a:spcPts val="0"/>
              </a:spcAft>
              <a:buClr>
                <a:schemeClr val="accent1"/>
              </a:buClr>
              <a:buSzPts val="2800"/>
              <a:buFont typeface="Noto Sans Symbols"/>
              <a:buChar char="❑"/>
            </a:pPr>
            <a:r>
              <a:rPr b="1" i="0" lang="en-US" sz="2800" u="none" cap="none" strike="noStrike">
                <a:solidFill>
                  <a:schemeClr val="dk1"/>
                </a:solidFill>
                <a:latin typeface="Gentium Basic"/>
                <a:ea typeface="Gentium Basic"/>
                <a:cs typeface="Gentium Basic"/>
                <a:sym typeface="Gentium Basic"/>
              </a:rPr>
              <a:t> Thai To Go: A Decade of Authentic Halal   	Thai Cuisine</a:t>
            </a:r>
            <a:endParaRPr/>
          </a:p>
          <a:p>
            <a:pPr indent="-342900" lvl="0" marL="342900" marR="0" rtl="0" algn="just">
              <a:spcBef>
                <a:spcPts val="1000"/>
              </a:spcBef>
              <a:spcAft>
                <a:spcPts val="0"/>
              </a:spcAft>
              <a:buClr>
                <a:schemeClr val="accent1"/>
              </a:buClr>
              <a:buSzPts val="2800"/>
              <a:buFont typeface="Noto Sans Symbols"/>
              <a:buChar char="❑"/>
            </a:pPr>
            <a:r>
              <a:rPr b="1" i="0" lang="en-US" sz="2800" u="none" cap="none" strike="noStrike">
                <a:solidFill>
                  <a:schemeClr val="dk1"/>
                </a:solidFill>
                <a:latin typeface="Gentium Basic"/>
                <a:ea typeface="Gentium Basic"/>
                <a:cs typeface="Gentium Basic"/>
                <a:sym typeface="Gentium Basic"/>
              </a:rPr>
              <a:t>	Our Commitment</a:t>
            </a:r>
            <a:endParaRPr/>
          </a:p>
          <a:p>
            <a:pPr indent="-342900" lvl="0" marL="342900" marR="0" rtl="0" algn="just">
              <a:spcBef>
                <a:spcPts val="1000"/>
              </a:spcBef>
              <a:spcAft>
                <a:spcPts val="0"/>
              </a:spcAft>
              <a:buClr>
                <a:schemeClr val="accent1"/>
              </a:buClr>
              <a:buSzPts val="2800"/>
              <a:buFont typeface="Noto Sans Symbols"/>
              <a:buChar char="❑"/>
            </a:pPr>
            <a:r>
              <a:rPr b="1" i="0" lang="en-US" sz="2800" u="none" cap="none" strike="noStrike">
                <a:solidFill>
                  <a:schemeClr val="dk1"/>
                </a:solidFill>
                <a:latin typeface="Gentium Basic"/>
                <a:ea typeface="Gentium Basic"/>
                <a:cs typeface="Gentium Basic"/>
                <a:sym typeface="Gentium Basic"/>
              </a:rPr>
              <a:t> We're dedicated to bringing the rich flavors 	of Thailand to your table, whether you're dining with us or enjoying our food at home.</a:t>
            </a:r>
            <a:endParaRPr/>
          </a:p>
        </p:txBody>
      </p:sp>
      <p:pic>
        <p:nvPicPr>
          <p:cNvPr id="185" name="Google Shape;185;p2"/>
          <p:cNvPicPr preferRelativeResize="0"/>
          <p:nvPr/>
        </p:nvPicPr>
        <p:blipFill rotWithShape="1">
          <a:blip r:embed="rId3">
            <a:alphaModFix/>
          </a:blip>
          <a:srcRect b="0" l="0" r="0" t="0"/>
          <a:stretch/>
        </p:blipFill>
        <p:spPr>
          <a:xfrm>
            <a:off x="8512627" y="478971"/>
            <a:ext cx="3233056" cy="1728525"/>
          </a:xfrm>
          <a:prstGeom prst="rect">
            <a:avLst/>
          </a:prstGeom>
          <a:noFill/>
          <a:ln>
            <a:noFill/>
          </a:ln>
        </p:spPr>
      </p:pic>
      <p:pic>
        <p:nvPicPr>
          <p:cNvPr descr="A room with tables and chairs&#10;&#10;Description automatically generated" id="186" name="Google Shape;186;p2"/>
          <p:cNvPicPr preferRelativeResize="0"/>
          <p:nvPr/>
        </p:nvPicPr>
        <p:blipFill rotWithShape="1">
          <a:blip r:embed="rId4">
            <a:alphaModFix/>
          </a:blip>
          <a:srcRect b="-1" l="20777" r="31986" t="0"/>
          <a:stretch/>
        </p:blipFill>
        <p:spPr>
          <a:xfrm>
            <a:off x="8556170" y="2012726"/>
            <a:ext cx="3145971" cy="42285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0"/>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32" name="Google Shape;332;p20"/>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33" name="Google Shape;333;p20"/>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34" name="Google Shape;334;p20"/>
          <p:cNvSpPr/>
          <p:nvPr/>
        </p:nvSpPr>
        <p:spPr>
          <a:xfrm>
            <a:off x="1778328" y="457200"/>
            <a:ext cx="453226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Narrow"/>
                <a:ea typeface="Arial Narrow"/>
                <a:cs typeface="Arial Narrow"/>
                <a:sym typeface="Arial Narrow"/>
              </a:rPr>
              <a:t>Competitive Analysis - Website</a:t>
            </a:r>
            <a:endParaRPr b="1" sz="2800">
              <a:solidFill>
                <a:schemeClr val="dk1"/>
              </a:solidFill>
              <a:latin typeface="Arial Narrow"/>
              <a:ea typeface="Arial Narrow"/>
              <a:cs typeface="Arial Narrow"/>
              <a:sym typeface="Arial Narrow"/>
            </a:endParaRPr>
          </a:p>
        </p:txBody>
      </p:sp>
      <p:sp>
        <p:nvSpPr>
          <p:cNvPr id="335" name="Google Shape;335;p20"/>
          <p:cNvSpPr txBox="1"/>
          <p:nvPr/>
        </p:nvSpPr>
        <p:spPr>
          <a:xfrm>
            <a:off x="1778328" y="1132819"/>
            <a:ext cx="6915947" cy="435349"/>
          </a:xfrm>
          <a:prstGeom prst="rect">
            <a:avLst/>
          </a:prstGeom>
          <a:noFill/>
          <a:ln>
            <a:noFill/>
          </a:ln>
        </p:spPr>
        <p:txBody>
          <a:bodyPr anchorCtr="0" anchor="t" bIns="37125" lIns="74275" spcFirstLastPara="1" rIns="74275" wrap="square" tIns="37125">
            <a:noAutofit/>
          </a:bodyPr>
          <a:lstStyle/>
          <a:p>
            <a:pPr indent="0" lvl="0" marL="0" marR="0" rtl="0" algn="l">
              <a:lnSpc>
                <a:spcPct val="90000"/>
              </a:lnSpc>
              <a:spcBef>
                <a:spcPts val="0"/>
              </a:spcBef>
              <a:spcAft>
                <a:spcPts val="0"/>
              </a:spcAft>
              <a:buNone/>
            </a:pPr>
            <a:r>
              <a:rPr i="1" lang="en-US" sz="1625">
                <a:solidFill>
                  <a:srgbClr val="FF0000"/>
                </a:solidFill>
                <a:latin typeface="Montserrat Medium"/>
                <a:ea typeface="Montserrat Medium"/>
                <a:cs typeface="Montserrat Medium"/>
                <a:sym typeface="Montserrat Medium"/>
              </a:rPr>
              <a:t>Google</a:t>
            </a:r>
            <a:r>
              <a:rPr i="1" lang="en-US" sz="1625">
                <a:solidFill>
                  <a:srgbClr val="0070C0"/>
                </a:solidFill>
                <a:latin typeface="Montserrat Medium"/>
                <a:ea typeface="Montserrat Medium"/>
                <a:cs typeface="Montserrat Medium"/>
                <a:sym typeface="Montserrat Medium"/>
              </a:rPr>
              <a:t> </a:t>
            </a:r>
            <a:r>
              <a:rPr i="1" lang="en-US" sz="1625">
                <a:solidFill>
                  <a:srgbClr val="FF0000"/>
                </a:solidFill>
                <a:latin typeface="Montserrat Medium"/>
                <a:ea typeface="Montserrat Medium"/>
                <a:cs typeface="Montserrat Medium"/>
                <a:sym typeface="Montserrat Medium"/>
              </a:rPr>
              <a:t>Keyword search use “Halal Thai Food Delivery in Eunos”</a:t>
            </a:r>
            <a:endParaRPr i="1" sz="1625">
              <a:solidFill>
                <a:srgbClr val="FF0000"/>
              </a:solidFill>
              <a:latin typeface="Montserrat Medium"/>
              <a:ea typeface="Montserrat Medium"/>
              <a:cs typeface="Montserrat Medium"/>
              <a:sym typeface="Montserrat Medium"/>
            </a:endParaRPr>
          </a:p>
          <a:p>
            <a:pPr indent="-154940" lvl="0" marL="278765" marR="0" rtl="0" algn="l">
              <a:lnSpc>
                <a:spcPct val="90000"/>
              </a:lnSpc>
              <a:spcBef>
                <a:spcPts val="0"/>
              </a:spcBef>
              <a:spcAft>
                <a:spcPts val="0"/>
              </a:spcAft>
              <a:buNone/>
            </a:pPr>
            <a:r>
              <a:t/>
            </a:r>
            <a:endParaRPr i="1" sz="1625">
              <a:solidFill>
                <a:srgbClr val="191919"/>
              </a:solidFill>
              <a:latin typeface="Montserrat Medium"/>
              <a:ea typeface="Montserrat Medium"/>
              <a:cs typeface="Montserrat Medium"/>
              <a:sym typeface="Montserrat Medium"/>
            </a:endParaRPr>
          </a:p>
        </p:txBody>
      </p:sp>
      <p:pic>
        <p:nvPicPr>
          <p:cNvPr id="336" name="Google Shape;336;p20"/>
          <p:cNvPicPr preferRelativeResize="0"/>
          <p:nvPr/>
        </p:nvPicPr>
        <p:blipFill rotWithShape="1">
          <a:blip r:embed="rId3">
            <a:alphaModFix/>
          </a:blip>
          <a:srcRect b="0" l="0" r="0" t="0"/>
          <a:stretch/>
        </p:blipFill>
        <p:spPr>
          <a:xfrm>
            <a:off x="1778327" y="1674045"/>
            <a:ext cx="6915947" cy="47413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1"/>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42" name="Google Shape;342;p21"/>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43" name="Google Shape;343;p21"/>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44" name="Google Shape;344;p21"/>
          <p:cNvSpPr/>
          <p:nvPr/>
        </p:nvSpPr>
        <p:spPr>
          <a:xfrm>
            <a:off x="1778328" y="457200"/>
            <a:ext cx="453976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Narrow"/>
                <a:ea typeface="Arial Narrow"/>
                <a:cs typeface="Arial Narrow"/>
                <a:sym typeface="Arial Narrow"/>
              </a:rPr>
              <a:t>Competitive</a:t>
            </a:r>
            <a:r>
              <a:rPr b="1" lang="en-US" sz="2800">
                <a:solidFill>
                  <a:srgbClr val="FF3300"/>
                </a:solidFill>
                <a:latin typeface="Corsiva"/>
                <a:ea typeface="Corsiva"/>
                <a:cs typeface="Corsiva"/>
                <a:sym typeface="Corsiva"/>
              </a:rPr>
              <a:t> </a:t>
            </a:r>
            <a:r>
              <a:rPr b="1" lang="en-US" sz="2800">
                <a:solidFill>
                  <a:schemeClr val="dk1"/>
                </a:solidFill>
                <a:latin typeface="Arial Narrow"/>
                <a:ea typeface="Arial Narrow"/>
                <a:cs typeface="Arial Narrow"/>
                <a:sym typeface="Arial Narrow"/>
              </a:rPr>
              <a:t>Analysis - Website</a:t>
            </a:r>
            <a:endParaRPr b="1" sz="2800">
              <a:solidFill>
                <a:schemeClr val="dk1"/>
              </a:solidFill>
              <a:latin typeface="Arial Narrow"/>
              <a:ea typeface="Arial Narrow"/>
              <a:cs typeface="Arial Narrow"/>
              <a:sym typeface="Arial Narrow"/>
            </a:endParaRPr>
          </a:p>
        </p:txBody>
      </p:sp>
      <p:pic>
        <p:nvPicPr>
          <p:cNvPr id="345" name="Google Shape;345;p21"/>
          <p:cNvPicPr preferRelativeResize="0"/>
          <p:nvPr/>
        </p:nvPicPr>
        <p:blipFill rotWithShape="1">
          <a:blip r:embed="rId3">
            <a:alphaModFix/>
          </a:blip>
          <a:srcRect b="0" l="0" r="0" t="0"/>
          <a:stretch/>
        </p:blipFill>
        <p:spPr>
          <a:xfrm>
            <a:off x="3088257" y="1132819"/>
            <a:ext cx="5063705" cy="2903641"/>
          </a:xfrm>
          <a:prstGeom prst="rect">
            <a:avLst/>
          </a:prstGeom>
          <a:noFill/>
          <a:ln>
            <a:noFill/>
          </a:ln>
          <a:effectLst>
            <a:outerShdw blurRad="292100" rotWithShape="0" algn="tl" dir="2700000" dist="139700">
              <a:srgbClr val="333333">
                <a:alpha val="64705"/>
              </a:srgbClr>
            </a:outerShdw>
          </a:effectLst>
        </p:spPr>
      </p:pic>
      <p:pic>
        <p:nvPicPr>
          <p:cNvPr id="346" name="Google Shape;346;p21"/>
          <p:cNvPicPr preferRelativeResize="0"/>
          <p:nvPr/>
        </p:nvPicPr>
        <p:blipFill rotWithShape="1">
          <a:blip r:embed="rId4">
            <a:alphaModFix/>
          </a:blip>
          <a:srcRect b="0" l="0" r="0" t="0"/>
          <a:stretch/>
        </p:blipFill>
        <p:spPr>
          <a:xfrm>
            <a:off x="5644435" y="4036460"/>
            <a:ext cx="4354414" cy="282154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347" name="Google Shape;347;p21"/>
          <p:cNvPicPr preferRelativeResize="0"/>
          <p:nvPr/>
        </p:nvPicPr>
        <p:blipFill rotWithShape="1">
          <a:blip r:embed="rId5">
            <a:alphaModFix/>
          </a:blip>
          <a:srcRect b="0" l="0" r="0" t="0"/>
          <a:stretch/>
        </p:blipFill>
        <p:spPr>
          <a:xfrm>
            <a:off x="1281813" y="4036460"/>
            <a:ext cx="4362622" cy="282154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53" name="Google Shape;353;p22"/>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54" name="Google Shape;354;p22"/>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55" name="Google Shape;355;p22"/>
          <p:cNvSpPr/>
          <p:nvPr/>
        </p:nvSpPr>
        <p:spPr>
          <a:xfrm>
            <a:off x="1778328" y="457200"/>
            <a:ext cx="453226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Narrow"/>
                <a:ea typeface="Arial Narrow"/>
                <a:cs typeface="Arial Narrow"/>
                <a:sym typeface="Arial Narrow"/>
              </a:rPr>
              <a:t>Competitive Analysis - Website</a:t>
            </a:r>
            <a:endParaRPr b="1" sz="2800">
              <a:solidFill>
                <a:schemeClr val="dk1"/>
              </a:solidFill>
              <a:latin typeface="Arial Narrow"/>
              <a:ea typeface="Arial Narrow"/>
              <a:cs typeface="Arial Narrow"/>
              <a:sym typeface="Arial Narrow"/>
            </a:endParaRPr>
          </a:p>
        </p:txBody>
      </p:sp>
      <p:pic>
        <p:nvPicPr>
          <p:cNvPr id="356" name="Google Shape;356;p22"/>
          <p:cNvPicPr preferRelativeResize="0"/>
          <p:nvPr/>
        </p:nvPicPr>
        <p:blipFill rotWithShape="1">
          <a:blip r:embed="rId3">
            <a:alphaModFix/>
          </a:blip>
          <a:srcRect b="0" l="0" r="0" t="0"/>
          <a:stretch/>
        </p:blipFill>
        <p:spPr>
          <a:xfrm>
            <a:off x="719666" y="2361325"/>
            <a:ext cx="4813771" cy="3683020"/>
          </a:xfrm>
          <a:prstGeom prst="rect">
            <a:avLst/>
          </a:prstGeom>
          <a:noFill/>
          <a:ln>
            <a:noFill/>
          </a:ln>
          <a:effectLst>
            <a:outerShdw blurRad="292100" rotWithShape="0" algn="tl" dir="2700000" dist="139700">
              <a:srgbClr val="333333">
                <a:alpha val="64705"/>
              </a:srgbClr>
            </a:outerShdw>
          </a:effectLst>
        </p:spPr>
      </p:pic>
      <p:pic>
        <p:nvPicPr>
          <p:cNvPr id="357" name="Google Shape;357;p22"/>
          <p:cNvPicPr preferRelativeResize="0"/>
          <p:nvPr/>
        </p:nvPicPr>
        <p:blipFill rotWithShape="1">
          <a:blip r:embed="rId4">
            <a:alphaModFix/>
          </a:blip>
          <a:srcRect b="0" l="0" r="0" t="0"/>
          <a:stretch/>
        </p:blipFill>
        <p:spPr>
          <a:xfrm>
            <a:off x="6055406" y="2108407"/>
            <a:ext cx="5122045" cy="3935936"/>
          </a:xfrm>
          <a:prstGeom prst="rect">
            <a:avLst/>
          </a:prstGeom>
          <a:noFill/>
          <a:ln>
            <a:noFill/>
          </a:ln>
          <a:effectLst>
            <a:outerShdw blurRad="292100" rotWithShape="0" algn="tl" dir="2700000" dist="139700">
              <a:srgbClr val="333333">
                <a:alpha val="64705"/>
              </a:srgbClr>
            </a:outerShdw>
          </a:effectLst>
        </p:spPr>
      </p:pic>
      <p:sp>
        <p:nvSpPr>
          <p:cNvPr id="358" name="Google Shape;358;p22"/>
          <p:cNvSpPr txBox="1"/>
          <p:nvPr/>
        </p:nvSpPr>
        <p:spPr>
          <a:xfrm>
            <a:off x="5969493" y="864888"/>
            <a:ext cx="5207958"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2800">
              <a:solidFill>
                <a:srgbClr val="4A856D"/>
              </a:solidFill>
              <a:latin typeface="Century Gothic"/>
              <a:ea typeface="Century Gothic"/>
              <a:cs typeface="Century Gothic"/>
              <a:sym typeface="Century Gothic"/>
            </a:endParaRPr>
          </a:p>
          <a:p>
            <a:pPr indent="0" lvl="0" marL="0" marR="0" rtl="0" algn="ctr">
              <a:spcBef>
                <a:spcPts val="0"/>
              </a:spcBef>
              <a:spcAft>
                <a:spcPts val="0"/>
              </a:spcAft>
              <a:buNone/>
            </a:pPr>
            <a:r>
              <a:rPr b="1" lang="en-US" sz="2800">
                <a:solidFill>
                  <a:srgbClr val="4A856D"/>
                </a:solidFill>
                <a:latin typeface="Century Gothic"/>
                <a:ea typeface="Century Gothic"/>
                <a:cs typeface="Century Gothic"/>
                <a:sym typeface="Century Gothic"/>
              </a:rPr>
              <a:t>PATTAYAGARDEN.COM.SG</a:t>
            </a:r>
            <a:endParaRPr/>
          </a:p>
          <a:p>
            <a:pPr indent="0" lvl="0" marL="0" marR="0" rtl="0" algn="ctr">
              <a:spcBef>
                <a:spcPts val="0"/>
              </a:spcBef>
              <a:spcAft>
                <a:spcPts val="0"/>
              </a:spcAft>
              <a:buNone/>
            </a:pPr>
            <a:r>
              <a:t/>
            </a:r>
            <a:endParaRPr b="1" sz="2800">
              <a:solidFill>
                <a:srgbClr val="4A856D"/>
              </a:solidFill>
              <a:latin typeface="Century Gothic"/>
              <a:ea typeface="Century Gothic"/>
              <a:cs typeface="Century Gothic"/>
              <a:sym typeface="Century Gothic"/>
            </a:endParaRPr>
          </a:p>
        </p:txBody>
      </p:sp>
      <p:sp>
        <p:nvSpPr>
          <p:cNvPr id="359" name="Google Shape;359;p22"/>
          <p:cNvSpPr txBox="1"/>
          <p:nvPr/>
        </p:nvSpPr>
        <p:spPr>
          <a:xfrm>
            <a:off x="1022584" y="1533306"/>
            <a:ext cx="404112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33CC"/>
                </a:solidFill>
                <a:latin typeface="Century Gothic"/>
                <a:ea typeface="Century Gothic"/>
                <a:cs typeface="Century Gothic"/>
                <a:sym typeface="Century Gothic"/>
              </a:rPr>
              <a:t>THAITOGO.SG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65" name="Google Shape;365;p23"/>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66" name="Google Shape;366;p23"/>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aphicFrame>
        <p:nvGraphicFramePr>
          <p:cNvPr id="367" name="Google Shape;367;p23"/>
          <p:cNvGraphicFramePr/>
          <p:nvPr/>
        </p:nvGraphicFramePr>
        <p:xfrm>
          <a:off x="409575" y="1373188"/>
          <a:ext cx="11271250" cy="3325812"/>
        </p:xfrm>
        <a:graphic>
          <a:graphicData uri="http://schemas.openxmlformats.org/presentationml/2006/ole">
            <mc:AlternateContent>
              <mc:Choice Requires="v">
                <p:oleObj r:id="rId4" imgH="3325812" imgW="11271250" progId="Excel.Sheet.12" spid="_x0000_s1">
                  <p:embed/>
                </p:oleObj>
              </mc:Choice>
              <mc:Fallback>
                <p:oleObj r:id="rId5" imgH="3325812" imgW="11271250" progId="Excel.Sheet.12">
                  <p:embed/>
                  <p:pic>
                    <p:nvPicPr>
                      <p:cNvPr id="367" name="Google Shape;367;p23"/>
                      <p:cNvPicPr preferRelativeResize="0"/>
                      <p:nvPr/>
                    </p:nvPicPr>
                    <p:blipFill rotWithShape="1">
                      <a:blip r:embed="rId6">
                        <a:alphaModFix/>
                      </a:blip>
                      <a:srcRect b="0" l="0" r="0" t="0"/>
                      <a:stretch/>
                    </p:blipFill>
                    <p:spPr>
                      <a:xfrm>
                        <a:off x="409575" y="1373188"/>
                        <a:ext cx="11271250" cy="3325812"/>
                      </a:xfrm>
                      <a:prstGeom prst="rect">
                        <a:avLst/>
                      </a:prstGeom>
                      <a:noFill/>
                      <a:ln>
                        <a:noFill/>
                      </a:ln>
                    </p:spPr>
                  </p:pic>
                </p:oleObj>
              </mc:Fallback>
            </mc:AlternateContent>
          </a:graphicData>
        </a:graphic>
      </p:graphicFrame>
      <p:sp>
        <p:nvSpPr>
          <p:cNvPr id="368" name="Google Shape;368;p23"/>
          <p:cNvSpPr/>
          <p:nvPr/>
        </p:nvSpPr>
        <p:spPr>
          <a:xfrm>
            <a:off x="1778328" y="457200"/>
            <a:ext cx="7191501"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Narrow"/>
                <a:ea typeface="Arial Narrow"/>
                <a:cs typeface="Arial Narrow"/>
                <a:sym typeface="Arial Narrow"/>
              </a:rPr>
              <a:t>Competitive Analysis - Website</a:t>
            </a:r>
            <a:endParaRPr b="1" sz="3600">
              <a:solidFill>
                <a:schemeClr val="dk1"/>
              </a:solidFill>
              <a:latin typeface="Arial Narrow"/>
              <a:ea typeface="Arial Narrow"/>
              <a:cs typeface="Arial Narrow"/>
              <a:sym typeface="Arial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74" name="Google Shape;374;p24"/>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75" name="Google Shape;375;p24"/>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76" name="Google Shape;376;p24"/>
          <p:cNvSpPr/>
          <p:nvPr/>
        </p:nvSpPr>
        <p:spPr>
          <a:xfrm>
            <a:off x="863601" y="1132819"/>
            <a:ext cx="5624662" cy="43065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n-US" sz="2400">
                <a:solidFill>
                  <a:srgbClr val="FF0000"/>
                </a:solidFill>
                <a:latin typeface="Arial Narrow"/>
                <a:ea typeface="Arial Narrow"/>
                <a:cs typeface="Arial Narrow"/>
                <a:sym typeface="Arial Narrow"/>
              </a:rPr>
              <a:t>Use of Ahrefs to see Backlink Checker</a:t>
            </a:r>
            <a:endParaRPr/>
          </a:p>
        </p:txBody>
      </p:sp>
      <p:sp>
        <p:nvSpPr>
          <p:cNvPr id="377" name="Google Shape;377;p24"/>
          <p:cNvSpPr/>
          <p:nvPr/>
        </p:nvSpPr>
        <p:spPr>
          <a:xfrm>
            <a:off x="478481" y="457200"/>
            <a:ext cx="10178633"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Narrow"/>
                <a:ea typeface="Arial Narrow"/>
                <a:cs typeface="Arial Narrow"/>
                <a:sym typeface="Arial Narrow"/>
              </a:rPr>
              <a:t>Competitive Analysis - Website Backlink</a:t>
            </a:r>
            <a:endParaRPr/>
          </a:p>
        </p:txBody>
      </p:sp>
      <p:pic>
        <p:nvPicPr>
          <p:cNvPr id="378" name="Google Shape;378;p24"/>
          <p:cNvPicPr preferRelativeResize="0"/>
          <p:nvPr/>
        </p:nvPicPr>
        <p:blipFill rotWithShape="1">
          <a:blip r:embed="rId3">
            <a:alphaModFix/>
          </a:blip>
          <a:srcRect b="0" l="0" r="0" t="0"/>
          <a:stretch/>
        </p:blipFill>
        <p:spPr>
          <a:xfrm>
            <a:off x="152400" y="3696911"/>
            <a:ext cx="5754394" cy="2119683"/>
          </a:xfrm>
          <a:prstGeom prst="rect">
            <a:avLst/>
          </a:prstGeom>
          <a:noFill/>
          <a:ln>
            <a:noFill/>
          </a:ln>
        </p:spPr>
      </p:pic>
      <p:pic>
        <p:nvPicPr>
          <p:cNvPr id="379" name="Google Shape;379;p24"/>
          <p:cNvPicPr preferRelativeResize="0"/>
          <p:nvPr/>
        </p:nvPicPr>
        <p:blipFill rotWithShape="1">
          <a:blip r:embed="rId4">
            <a:alphaModFix/>
          </a:blip>
          <a:srcRect b="0" l="0" r="0" t="0"/>
          <a:stretch/>
        </p:blipFill>
        <p:spPr>
          <a:xfrm>
            <a:off x="5933170" y="3745130"/>
            <a:ext cx="6106430" cy="2119679"/>
          </a:xfrm>
          <a:prstGeom prst="rect">
            <a:avLst/>
          </a:prstGeom>
          <a:noFill/>
          <a:ln>
            <a:noFill/>
          </a:ln>
        </p:spPr>
      </p:pic>
      <p:pic>
        <p:nvPicPr>
          <p:cNvPr id="380" name="Google Shape;380;p24"/>
          <p:cNvPicPr preferRelativeResize="0"/>
          <p:nvPr/>
        </p:nvPicPr>
        <p:blipFill rotWithShape="1">
          <a:blip r:embed="rId5">
            <a:alphaModFix/>
          </a:blip>
          <a:srcRect b="0" l="0" r="0" t="0"/>
          <a:stretch/>
        </p:blipFill>
        <p:spPr>
          <a:xfrm>
            <a:off x="2666920" y="1701800"/>
            <a:ext cx="6379911" cy="1905000"/>
          </a:xfrm>
          <a:prstGeom prst="rect">
            <a:avLst/>
          </a:prstGeom>
          <a:noFill/>
          <a:ln>
            <a:noFill/>
          </a:ln>
        </p:spPr>
      </p:pic>
      <p:sp>
        <p:nvSpPr>
          <p:cNvPr id="381" name="Google Shape;381;p24"/>
          <p:cNvSpPr/>
          <p:nvPr/>
        </p:nvSpPr>
        <p:spPr>
          <a:xfrm>
            <a:off x="5520267" y="2348131"/>
            <a:ext cx="3132666" cy="1348779"/>
          </a:xfrm>
          <a:prstGeom prst="frame">
            <a:avLst>
              <a:gd fmla="val 12500" name="adj1"/>
            </a:avLst>
          </a:prstGeom>
          <a:solidFill>
            <a:srgbClr val="FF0000"/>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entury Gothic"/>
              <a:ea typeface="Century Gothic"/>
              <a:cs typeface="Century Gothic"/>
              <a:sym typeface="Century Gothic"/>
            </a:endParaRPr>
          </a:p>
        </p:txBody>
      </p:sp>
      <p:sp>
        <p:nvSpPr>
          <p:cNvPr id="382" name="Google Shape;382;p24"/>
          <p:cNvSpPr/>
          <p:nvPr/>
        </p:nvSpPr>
        <p:spPr>
          <a:xfrm>
            <a:off x="2666920" y="4563532"/>
            <a:ext cx="3124279" cy="1161649"/>
          </a:xfrm>
          <a:prstGeom prst="frame">
            <a:avLst>
              <a:gd fmla="val 12500" name="adj1"/>
            </a:avLst>
          </a:prstGeom>
          <a:solidFill>
            <a:schemeClr val="accent1"/>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83" name="Google Shape;383;p24"/>
          <p:cNvSpPr/>
          <p:nvPr/>
        </p:nvSpPr>
        <p:spPr>
          <a:xfrm>
            <a:off x="8652933" y="4563532"/>
            <a:ext cx="45719" cy="45719"/>
          </a:xfrm>
          <a:prstGeom prst="frame">
            <a:avLst>
              <a:gd fmla="val 12500" name="adj1"/>
            </a:avLst>
          </a:prstGeom>
          <a:solidFill>
            <a:schemeClr val="accent1"/>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84" name="Google Shape;384;p24"/>
          <p:cNvSpPr/>
          <p:nvPr/>
        </p:nvSpPr>
        <p:spPr>
          <a:xfrm>
            <a:off x="8675791" y="4532851"/>
            <a:ext cx="3053929" cy="1283743"/>
          </a:xfrm>
          <a:prstGeom prst="frame">
            <a:avLst>
              <a:gd fmla="val 12500" name="adj1"/>
            </a:avLst>
          </a:prstGeom>
          <a:solidFill>
            <a:srgbClr val="A65E11"/>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85" name="Google Shape;385;p24"/>
          <p:cNvSpPr/>
          <p:nvPr/>
        </p:nvSpPr>
        <p:spPr>
          <a:xfrm rot="-1482215">
            <a:off x="7074308" y="1184248"/>
            <a:ext cx="2030930" cy="479382"/>
          </a:xfrm>
          <a:prstGeom prst="leftArrow">
            <a:avLst>
              <a:gd fmla="val 50000" name="adj1"/>
              <a:gd fmla="val 50000" name="adj2"/>
            </a:avLst>
          </a:prstGeom>
          <a:solidFill>
            <a:schemeClr val="accent1"/>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92" name="Google Shape;392;p25"/>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93" name="Google Shape;393;p25"/>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94" name="Google Shape;394;p25"/>
          <p:cNvSpPr/>
          <p:nvPr/>
        </p:nvSpPr>
        <p:spPr>
          <a:xfrm>
            <a:off x="478481" y="457200"/>
            <a:ext cx="961257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Narrow"/>
                <a:ea typeface="Arial Narrow"/>
                <a:cs typeface="Arial Narrow"/>
                <a:sym typeface="Arial Narrow"/>
              </a:rPr>
              <a:t>Backlink Analysis - Website Backlink</a:t>
            </a:r>
            <a:endParaRPr/>
          </a:p>
        </p:txBody>
      </p:sp>
      <p:graphicFrame>
        <p:nvGraphicFramePr>
          <p:cNvPr id="395" name="Google Shape;395;p25"/>
          <p:cNvGraphicFramePr/>
          <p:nvPr/>
        </p:nvGraphicFramePr>
        <p:xfrm>
          <a:off x="588637" y="1600946"/>
          <a:ext cx="11033778" cy="2443162"/>
        </p:xfrm>
        <a:graphic>
          <a:graphicData uri="http://schemas.openxmlformats.org/presentationml/2006/ole">
            <mc:AlternateContent>
              <mc:Choice Requires="v">
                <p:oleObj r:id="rId4" imgH="2443162" imgW="11033778" progId="Excel.Sheet.12" spid="_x0000_s1">
                  <p:embed/>
                </p:oleObj>
              </mc:Choice>
              <mc:Fallback>
                <p:oleObj r:id="rId5" imgH="2443162" imgW="11033778" progId="Excel.Sheet.12">
                  <p:embed/>
                  <p:pic>
                    <p:nvPicPr>
                      <p:cNvPr id="395" name="Google Shape;395;p25"/>
                      <p:cNvPicPr preferRelativeResize="0"/>
                      <p:nvPr/>
                    </p:nvPicPr>
                    <p:blipFill rotWithShape="1">
                      <a:blip r:embed="rId6">
                        <a:alphaModFix/>
                      </a:blip>
                      <a:srcRect b="0" l="0" r="0" t="0"/>
                      <a:stretch/>
                    </p:blipFill>
                    <p:spPr>
                      <a:xfrm>
                        <a:off x="588637" y="1600946"/>
                        <a:ext cx="11033778" cy="2443162"/>
                      </a:xfrm>
                      <a:prstGeom prst="rect">
                        <a:avLst/>
                      </a:prstGeom>
                      <a:noFill/>
                      <a:ln>
                        <a:noFill/>
                      </a:ln>
                    </p:spPr>
                  </p:pic>
                </p:oleObj>
              </mc:Fallback>
            </mc:AlternateContent>
          </a:graphicData>
        </a:graphic>
      </p:graphicFrame>
      <p:sp>
        <p:nvSpPr>
          <p:cNvPr id="396" name="Google Shape;396;p25"/>
          <p:cNvSpPr txBox="1"/>
          <p:nvPr/>
        </p:nvSpPr>
        <p:spPr>
          <a:xfrm>
            <a:off x="1251364" y="1044081"/>
            <a:ext cx="5149436" cy="493204"/>
          </a:xfrm>
          <a:prstGeom prst="rect">
            <a:avLst/>
          </a:prstGeom>
          <a:noFill/>
          <a:ln>
            <a:noFill/>
          </a:ln>
        </p:spPr>
        <p:txBody>
          <a:bodyPr anchorCtr="0" anchor="t" bIns="37125" lIns="74275" spcFirstLastPara="1" rIns="74275" wrap="square" tIns="37125">
            <a:noAutofit/>
          </a:bodyPr>
          <a:lstStyle/>
          <a:p>
            <a:pPr indent="0" lvl="0" marL="0" marR="0" rtl="0" algn="l">
              <a:lnSpc>
                <a:spcPct val="90000"/>
              </a:lnSpc>
              <a:spcBef>
                <a:spcPts val="0"/>
              </a:spcBef>
              <a:spcAft>
                <a:spcPts val="0"/>
              </a:spcAft>
              <a:buNone/>
            </a:pPr>
            <a:r>
              <a:rPr i="1" lang="en-US" sz="2400">
                <a:solidFill>
                  <a:srgbClr val="FF0000"/>
                </a:solidFill>
                <a:latin typeface="Arial"/>
                <a:ea typeface="Arial"/>
                <a:cs typeface="Arial"/>
                <a:sym typeface="Arial"/>
              </a:rPr>
              <a:t>Setup and improve backlink</a:t>
            </a:r>
            <a:endParaRPr i="1" sz="3200">
              <a:solidFill>
                <a:srgbClr val="FF0000"/>
              </a:solidFill>
              <a:latin typeface="Arial"/>
              <a:ea typeface="Arial"/>
              <a:cs typeface="Arial"/>
              <a:sym typeface="Arial"/>
            </a:endParaRPr>
          </a:p>
        </p:txBody>
      </p:sp>
      <p:sp>
        <p:nvSpPr>
          <p:cNvPr id="397" name="Google Shape;397;p25"/>
          <p:cNvSpPr/>
          <p:nvPr/>
        </p:nvSpPr>
        <p:spPr>
          <a:xfrm>
            <a:off x="1251364" y="4214949"/>
            <a:ext cx="1080728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00"/>
                </a:solidFill>
                <a:latin typeface="Century Gothic"/>
                <a:ea typeface="Century Gothic"/>
                <a:cs typeface="Century Gothic"/>
                <a:sym typeface="Century Gothic"/>
              </a:rPr>
              <a:t>Backlinks: Your Website's Popularity Contest</a:t>
            </a:r>
            <a:endParaRPr sz="2800">
              <a:solidFill>
                <a:srgbClr val="FF0000"/>
              </a:solidFill>
              <a:latin typeface="Century Gothic"/>
              <a:ea typeface="Century Gothic"/>
              <a:cs typeface="Century Gothic"/>
              <a:sym typeface="Century Gothic"/>
            </a:endParaRPr>
          </a:p>
          <a:p>
            <a:pPr indent="0" lvl="0" marL="0" marR="0" rtl="0" algn="l">
              <a:spcBef>
                <a:spcPts val="0"/>
              </a:spcBef>
              <a:spcAft>
                <a:spcPts val="0"/>
              </a:spcAft>
              <a:buNone/>
            </a:pPr>
            <a:r>
              <a:rPr lang="en-US" sz="2800">
                <a:solidFill>
                  <a:schemeClr val="dk1"/>
                </a:solidFill>
                <a:latin typeface="Century Gothic"/>
                <a:ea typeface="Century Gothic"/>
                <a:cs typeface="Century Gothic"/>
                <a:sym typeface="Century Gothic"/>
              </a:rPr>
              <a:t>Think of backlinks as votes of confidence for your website. They're links from other websites to yours. </a:t>
            </a:r>
            <a:r>
              <a:rPr b="1" lang="en-US" sz="2800">
                <a:solidFill>
                  <a:schemeClr val="dk1"/>
                </a:solidFill>
                <a:latin typeface="Century Gothic"/>
                <a:ea typeface="Century Gothic"/>
                <a:cs typeface="Century Gothic"/>
                <a:sym typeface="Century Gothic"/>
              </a:rPr>
              <a:t>More and better backlinks mean higher search engine rankings, more visitors, and a stronger online reputation</a:t>
            </a:r>
            <a:r>
              <a:rPr b="1" lang="en-US" sz="3200">
                <a:solidFill>
                  <a:schemeClr val="dk1"/>
                </a:solidFill>
                <a:latin typeface="Century Gothic"/>
                <a:ea typeface="Century Gothic"/>
                <a:cs typeface="Century Gothic"/>
                <a:sym typeface="Century Gothic"/>
              </a:rP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04" name="Google Shape;404;p26"/>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05" name="Google Shape;405;p26"/>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06" name="Google Shape;406;p26"/>
          <p:cNvSpPr/>
          <p:nvPr/>
        </p:nvSpPr>
        <p:spPr>
          <a:xfrm>
            <a:off x="3129010" y="224806"/>
            <a:ext cx="549852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Narrow"/>
                <a:ea typeface="Arial Narrow"/>
                <a:cs typeface="Arial Narrow"/>
                <a:sym typeface="Arial Narrow"/>
              </a:rPr>
              <a:t>Competitive Analysis - Facebook</a:t>
            </a:r>
            <a:endParaRPr b="1" sz="2800">
              <a:solidFill>
                <a:schemeClr val="dk1"/>
              </a:solidFill>
              <a:latin typeface="Arial Narrow"/>
              <a:ea typeface="Arial Narrow"/>
              <a:cs typeface="Arial Narrow"/>
              <a:sym typeface="Arial Narrow"/>
            </a:endParaRPr>
          </a:p>
        </p:txBody>
      </p:sp>
      <p:pic>
        <p:nvPicPr>
          <p:cNvPr id="407" name="Google Shape;407;p26"/>
          <p:cNvPicPr preferRelativeResize="0"/>
          <p:nvPr/>
        </p:nvPicPr>
        <p:blipFill rotWithShape="1">
          <a:blip r:embed="rId3">
            <a:alphaModFix/>
          </a:blip>
          <a:srcRect b="0" l="0" r="0" t="0"/>
          <a:stretch/>
        </p:blipFill>
        <p:spPr>
          <a:xfrm>
            <a:off x="5614824" y="3539512"/>
            <a:ext cx="5355438" cy="2877596"/>
          </a:xfrm>
          <a:prstGeom prst="rect">
            <a:avLst/>
          </a:prstGeom>
          <a:noFill/>
          <a:ln>
            <a:noFill/>
          </a:ln>
        </p:spPr>
      </p:pic>
      <p:pic>
        <p:nvPicPr>
          <p:cNvPr id="408" name="Google Shape;408;p26"/>
          <p:cNvPicPr preferRelativeResize="0"/>
          <p:nvPr/>
        </p:nvPicPr>
        <p:blipFill rotWithShape="1">
          <a:blip r:embed="rId4">
            <a:alphaModFix/>
          </a:blip>
          <a:srcRect b="0" l="0" r="0" t="0"/>
          <a:stretch/>
        </p:blipFill>
        <p:spPr>
          <a:xfrm>
            <a:off x="2927585" y="811507"/>
            <a:ext cx="5307013" cy="2969322"/>
          </a:xfrm>
          <a:prstGeom prst="rect">
            <a:avLst/>
          </a:prstGeom>
          <a:noFill/>
          <a:ln>
            <a:noFill/>
          </a:ln>
        </p:spPr>
      </p:pic>
      <p:pic>
        <p:nvPicPr>
          <p:cNvPr id="409" name="Google Shape;409;p26"/>
          <p:cNvPicPr preferRelativeResize="0"/>
          <p:nvPr/>
        </p:nvPicPr>
        <p:blipFill rotWithShape="1">
          <a:blip r:embed="rId5">
            <a:alphaModFix/>
          </a:blip>
          <a:srcRect b="0" l="0" r="0" t="0"/>
          <a:stretch/>
        </p:blipFill>
        <p:spPr>
          <a:xfrm>
            <a:off x="478098" y="3844312"/>
            <a:ext cx="5301823" cy="28826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7"/>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16" name="Google Shape;416;p27"/>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17" name="Google Shape;417;p27"/>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18" name="Google Shape;418;p27"/>
          <p:cNvSpPr/>
          <p:nvPr/>
        </p:nvSpPr>
        <p:spPr>
          <a:xfrm>
            <a:off x="1793966" y="224806"/>
            <a:ext cx="974557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FF0000"/>
                </a:solidFill>
                <a:latin typeface="Arial Narrow"/>
                <a:ea typeface="Arial Narrow"/>
                <a:cs typeface="Arial Narrow"/>
                <a:sym typeface="Arial Narrow"/>
              </a:rPr>
              <a:t>Competitive Analysis - Facebook</a:t>
            </a:r>
            <a:endParaRPr b="1" sz="3600">
              <a:solidFill>
                <a:srgbClr val="FF0000"/>
              </a:solidFill>
              <a:latin typeface="Arial Narrow"/>
              <a:ea typeface="Arial Narrow"/>
              <a:cs typeface="Arial Narrow"/>
              <a:sym typeface="Arial Narrow"/>
            </a:endParaRPr>
          </a:p>
        </p:txBody>
      </p:sp>
      <p:graphicFrame>
        <p:nvGraphicFramePr>
          <p:cNvPr id="419" name="Google Shape;419;p27"/>
          <p:cNvGraphicFramePr/>
          <p:nvPr/>
        </p:nvGraphicFramePr>
        <p:xfrm>
          <a:off x="1085633" y="871137"/>
          <a:ext cx="10012674" cy="1828519"/>
        </p:xfrm>
        <a:graphic>
          <a:graphicData uri="http://schemas.openxmlformats.org/presentationml/2006/ole">
            <mc:AlternateContent>
              <mc:Choice Requires="v">
                <p:oleObj r:id="rId4" imgH="1828519" imgW="10012674" progId="Excel.Sheet.12" spid="_x0000_s1">
                  <p:embed/>
                </p:oleObj>
              </mc:Choice>
              <mc:Fallback>
                <p:oleObj r:id="rId5" imgH="1828519" imgW="10012674" progId="Excel.Sheet.12">
                  <p:embed/>
                  <p:pic>
                    <p:nvPicPr>
                      <p:cNvPr id="419" name="Google Shape;419;p27"/>
                      <p:cNvPicPr preferRelativeResize="0"/>
                      <p:nvPr/>
                    </p:nvPicPr>
                    <p:blipFill rotWithShape="1">
                      <a:blip r:embed="rId6">
                        <a:alphaModFix/>
                      </a:blip>
                      <a:srcRect b="0" l="0" r="0" t="0"/>
                      <a:stretch/>
                    </p:blipFill>
                    <p:spPr>
                      <a:xfrm>
                        <a:off x="1085633" y="871137"/>
                        <a:ext cx="10012674" cy="1828519"/>
                      </a:xfrm>
                      <a:prstGeom prst="rect">
                        <a:avLst/>
                      </a:prstGeom>
                      <a:noFill/>
                      <a:ln>
                        <a:noFill/>
                      </a:ln>
                    </p:spPr>
                  </p:pic>
                </p:oleObj>
              </mc:Fallback>
            </mc:AlternateContent>
          </a:graphicData>
        </a:graphic>
      </p:graphicFrame>
      <p:sp>
        <p:nvSpPr>
          <p:cNvPr id="420" name="Google Shape;420;p27"/>
          <p:cNvSpPr/>
          <p:nvPr/>
        </p:nvSpPr>
        <p:spPr>
          <a:xfrm>
            <a:off x="2372265" y="2699656"/>
            <a:ext cx="8609162" cy="40164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700">
                <a:solidFill>
                  <a:srgbClr val="FF0000"/>
                </a:solidFill>
                <a:latin typeface="Century Gothic"/>
                <a:ea typeface="Century Gothic"/>
                <a:cs typeface="Century Gothic"/>
                <a:sym typeface="Century Gothic"/>
              </a:rPr>
              <a:t>Followers</a:t>
            </a:r>
            <a:endParaRPr/>
          </a:p>
          <a:p>
            <a:pPr indent="-107950" lvl="0" marL="0" marR="0" rtl="0" algn="l">
              <a:spcBef>
                <a:spcPts val="0"/>
              </a:spcBef>
              <a:spcAft>
                <a:spcPts val="0"/>
              </a:spcAft>
              <a:buClr>
                <a:schemeClr val="dk1"/>
              </a:buClr>
              <a:buSzPts val="1700"/>
              <a:buFont typeface="Arial"/>
              <a:buChar char="•"/>
            </a:pPr>
            <a:r>
              <a:rPr lang="en-US" sz="1700">
                <a:solidFill>
                  <a:schemeClr val="dk1"/>
                </a:solidFill>
                <a:latin typeface="Century Gothic"/>
                <a:ea typeface="Century Gothic"/>
                <a:cs typeface="Century Gothic"/>
                <a:sym typeface="Century Gothic"/>
              </a:rPr>
              <a:t>People who follow your account to see your content.</a:t>
            </a:r>
            <a:endParaRPr/>
          </a:p>
          <a:p>
            <a:pPr indent="-107950" lvl="0" marL="0" marR="0" rtl="0" algn="l">
              <a:spcBef>
                <a:spcPts val="0"/>
              </a:spcBef>
              <a:spcAft>
                <a:spcPts val="0"/>
              </a:spcAft>
              <a:buClr>
                <a:schemeClr val="dk1"/>
              </a:buClr>
              <a:buSzPts val="1700"/>
              <a:buFont typeface="Arial"/>
              <a:buChar char="•"/>
            </a:pPr>
            <a:r>
              <a:rPr lang="en-US" sz="1700">
                <a:solidFill>
                  <a:schemeClr val="dk1"/>
                </a:solidFill>
                <a:latin typeface="Century Gothic"/>
                <a:ea typeface="Century Gothic"/>
                <a:cs typeface="Century Gothic"/>
                <a:sym typeface="Century Gothic"/>
              </a:rPr>
              <a:t>More followers = more potential audience.</a:t>
            </a:r>
            <a:endParaRPr/>
          </a:p>
          <a:p>
            <a:pPr indent="0" lvl="0" marL="0" marR="0" rtl="0" algn="l">
              <a:spcBef>
                <a:spcPts val="0"/>
              </a:spcBef>
              <a:spcAft>
                <a:spcPts val="0"/>
              </a:spcAft>
              <a:buNone/>
            </a:pPr>
            <a:r>
              <a:t/>
            </a:r>
            <a:endParaRPr b="1" sz="17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1700">
                <a:solidFill>
                  <a:schemeClr val="dk1"/>
                </a:solidFill>
                <a:latin typeface="Century Gothic"/>
                <a:ea typeface="Century Gothic"/>
                <a:cs typeface="Century Gothic"/>
                <a:sym typeface="Century Gothic"/>
              </a:rPr>
              <a:t>Following</a:t>
            </a:r>
            <a:endParaRPr/>
          </a:p>
          <a:p>
            <a:pPr indent="-107950" lvl="0" marL="0" marR="0" rtl="0" algn="l">
              <a:spcBef>
                <a:spcPts val="0"/>
              </a:spcBef>
              <a:spcAft>
                <a:spcPts val="0"/>
              </a:spcAft>
              <a:buClr>
                <a:schemeClr val="dk1"/>
              </a:buClr>
              <a:buSzPts val="1700"/>
              <a:buFont typeface="Arial"/>
              <a:buChar char="•"/>
            </a:pPr>
            <a:r>
              <a:rPr lang="en-US" sz="1700">
                <a:solidFill>
                  <a:schemeClr val="dk1"/>
                </a:solidFill>
                <a:latin typeface="Century Gothic"/>
                <a:ea typeface="Century Gothic"/>
                <a:cs typeface="Century Gothic"/>
                <a:sym typeface="Century Gothic"/>
              </a:rPr>
              <a:t>Accounts you follow to see their content.</a:t>
            </a:r>
            <a:endParaRPr/>
          </a:p>
          <a:p>
            <a:pPr indent="-107950" lvl="0" marL="0" marR="0" rtl="0" algn="l">
              <a:spcBef>
                <a:spcPts val="0"/>
              </a:spcBef>
              <a:spcAft>
                <a:spcPts val="0"/>
              </a:spcAft>
              <a:buClr>
                <a:schemeClr val="dk1"/>
              </a:buClr>
              <a:buSzPts val="1700"/>
              <a:buFont typeface="Arial"/>
              <a:buChar char="•"/>
            </a:pPr>
            <a:r>
              <a:rPr lang="en-US" sz="1700">
                <a:solidFill>
                  <a:schemeClr val="dk1"/>
                </a:solidFill>
                <a:latin typeface="Century Gothic"/>
                <a:ea typeface="Century Gothic"/>
                <a:cs typeface="Century Gothic"/>
                <a:sym typeface="Century Gothic"/>
              </a:rPr>
              <a:t>Helps you stay updated on things you're interested in.</a:t>
            </a:r>
            <a:endParaRPr/>
          </a:p>
          <a:p>
            <a:pPr indent="0" lvl="0" marL="0" marR="0" rtl="0" algn="l">
              <a:spcBef>
                <a:spcPts val="0"/>
              </a:spcBef>
              <a:spcAft>
                <a:spcPts val="0"/>
              </a:spcAft>
              <a:buNone/>
            </a:pPr>
            <a:r>
              <a:t/>
            </a:r>
            <a:endParaRPr b="1" sz="17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1700">
                <a:solidFill>
                  <a:schemeClr val="dk1"/>
                </a:solidFill>
                <a:latin typeface="Century Gothic"/>
                <a:ea typeface="Century Gothic"/>
                <a:cs typeface="Century Gothic"/>
                <a:sym typeface="Century Gothic"/>
              </a:rPr>
              <a:t>Reviews</a:t>
            </a:r>
            <a:endParaRPr/>
          </a:p>
          <a:p>
            <a:pPr indent="-107950" lvl="0" marL="0" marR="0" rtl="0" algn="l">
              <a:spcBef>
                <a:spcPts val="0"/>
              </a:spcBef>
              <a:spcAft>
                <a:spcPts val="0"/>
              </a:spcAft>
              <a:buClr>
                <a:schemeClr val="dk1"/>
              </a:buClr>
              <a:buSzPts val="1700"/>
              <a:buFont typeface="Arial"/>
              <a:buChar char="•"/>
            </a:pPr>
            <a:r>
              <a:rPr lang="en-US" sz="1700">
                <a:solidFill>
                  <a:schemeClr val="dk1"/>
                </a:solidFill>
                <a:latin typeface="Century Gothic"/>
                <a:ea typeface="Century Gothic"/>
                <a:cs typeface="Century Gothic"/>
                <a:sym typeface="Century Gothic"/>
              </a:rPr>
              <a:t>Feedback from users about your content or service.</a:t>
            </a:r>
            <a:endParaRPr/>
          </a:p>
          <a:p>
            <a:pPr indent="-107950" lvl="0" marL="0" marR="0" rtl="0" algn="l">
              <a:spcBef>
                <a:spcPts val="0"/>
              </a:spcBef>
              <a:spcAft>
                <a:spcPts val="0"/>
              </a:spcAft>
              <a:buClr>
                <a:schemeClr val="dk1"/>
              </a:buClr>
              <a:buSzPts val="1700"/>
              <a:buFont typeface="Arial"/>
              <a:buChar char="•"/>
            </a:pPr>
            <a:r>
              <a:rPr lang="en-US" sz="1700">
                <a:solidFill>
                  <a:schemeClr val="dk1"/>
                </a:solidFill>
                <a:latin typeface="Century Gothic"/>
                <a:ea typeface="Century Gothic"/>
                <a:cs typeface="Century Gothic"/>
                <a:sym typeface="Century Gothic"/>
              </a:rPr>
              <a:t>Can be positive or negative and influence others' opinions.</a:t>
            </a:r>
            <a:endParaRPr/>
          </a:p>
          <a:p>
            <a:pPr indent="0" lvl="0" marL="0" marR="0" rtl="0" algn="l">
              <a:spcBef>
                <a:spcPts val="0"/>
              </a:spcBef>
              <a:spcAft>
                <a:spcPts val="0"/>
              </a:spcAft>
              <a:buNone/>
            </a:pPr>
            <a:r>
              <a:t/>
            </a:r>
            <a:endParaRPr b="1" sz="17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US" sz="1700">
                <a:solidFill>
                  <a:schemeClr val="dk1"/>
                </a:solidFill>
                <a:latin typeface="Century Gothic"/>
                <a:ea typeface="Century Gothic"/>
                <a:cs typeface="Century Gothic"/>
                <a:sym typeface="Century Gothic"/>
              </a:rPr>
              <a:t>Recommendation Score</a:t>
            </a:r>
            <a:endParaRPr/>
          </a:p>
          <a:p>
            <a:pPr indent="-107950" lvl="0" marL="0" marR="0" rtl="0" algn="l">
              <a:spcBef>
                <a:spcPts val="0"/>
              </a:spcBef>
              <a:spcAft>
                <a:spcPts val="0"/>
              </a:spcAft>
              <a:buClr>
                <a:schemeClr val="dk1"/>
              </a:buClr>
              <a:buSzPts val="1700"/>
              <a:buFont typeface="Arial"/>
              <a:buChar char="•"/>
            </a:pPr>
            <a:r>
              <a:rPr lang="en-US" sz="1700">
                <a:solidFill>
                  <a:schemeClr val="dk1"/>
                </a:solidFill>
                <a:latin typeface="Century Gothic"/>
                <a:ea typeface="Century Gothic"/>
                <a:cs typeface="Century Gothic"/>
                <a:sym typeface="Century Gothic"/>
              </a:rPr>
              <a:t>A measure of how often your content is recommended.</a:t>
            </a:r>
            <a:endParaRPr/>
          </a:p>
          <a:p>
            <a:pPr indent="-107950" lvl="0" marL="0" marR="0" rtl="0" algn="l">
              <a:spcBef>
                <a:spcPts val="0"/>
              </a:spcBef>
              <a:spcAft>
                <a:spcPts val="0"/>
              </a:spcAft>
              <a:buClr>
                <a:schemeClr val="dk1"/>
              </a:buClr>
              <a:buSzPts val="1700"/>
              <a:buFont typeface="Arial"/>
              <a:buChar char="•"/>
            </a:pPr>
            <a:r>
              <a:rPr lang="en-US" sz="1700">
                <a:solidFill>
                  <a:schemeClr val="dk1"/>
                </a:solidFill>
                <a:latin typeface="Century Gothic"/>
                <a:ea typeface="Century Gothic"/>
                <a:cs typeface="Century Gothic"/>
                <a:sym typeface="Century Gothic"/>
              </a:rPr>
              <a:t>Higher score = more people are sharing your content with others.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27" name="Google Shape;427;p28"/>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28" name="Google Shape;428;p28"/>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29" name="Google Shape;429;p28"/>
          <p:cNvSpPr/>
          <p:nvPr/>
        </p:nvSpPr>
        <p:spPr>
          <a:xfrm>
            <a:off x="3129010" y="224806"/>
            <a:ext cx="481465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Narrow"/>
                <a:ea typeface="Arial Narrow"/>
                <a:cs typeface="Arial Narrow"/>
                <a:sym typeface="Arial Narrow"/>
              </a:rPr>
              <a:t>Competitive Analysis - Instagram</a:t>
            </a:r>
            <a:endParaRPr b="1" sz="2800">
              <a:solidFill>
                <a:schemeClr val="dk1"/>
              </a:solidFill>
              <a:latin typeface="Arial Narrow"/>
              <a:ea typeface="Arial Narrow"/>
              <a:cs typeface="Arial Narrow"/>
              <a:sym typeface="Arial Narrow"/>
            </a:endParaRPr>
          </a:p>
        </p:txBody>
      </p:sp>
      <p:pic>
        <p:nvPicPr>
          <p:cNvPr id="430" name="Google Shape;430;p28"/>
          <p:cNvPicPr preferRelativeResize="0"/>
          <p:nvPr/>
        </p:nvPicPr>
        <p:blipFill rotWithShape="1">
          <a:blip r:embed="rId3">
            <a:alphaModFix/>
          </a:blip>
          <a:srcRect b="0" l="0" r="0" t="0"/>
          <a:stretch/>
        </p:blipFill>
        <p:spPr>
          <a:xfrm>
            <a:off x="1185682" y="900425"/>
            <a:ext cx="9170279" cy="52311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9"/>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37" name="Google Shape;437;p29"/>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38" name="Google Shape;438;p29"/>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39" name="Google Shape;439;p29"/>
          <p:cNvSpPr/>
          <p:nvPr/>
        </p:nvSpPr>
        <p:spPr>
          <a:xfrm>
            <a:off x="3129010" y="224806"/>
            <a:ext cx="573586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Gentium Basic"/>
                <a:ea typeface="Gentium Basic"/>
                <a:cs typeface="Gentium Basic"/>
                <a:sym typeface="Gentium Basic"/>
              </a:rPr>
              <a:t>Competitive Analysis - Instagram</a:t>
            </a:r>
            <a:endParaRPr b="1" sz="3200">
              <a:solidFill>
                <a:schemeClr val="dk1"/>
              </a:solidFill>
              <a:latin typeface="Gentium Basic"/>
              <a:ea typeface="Gentium Basic"/>
              <a:cs typeface="Gentium Basic"/>
              <a:sym typeface="Gentium Basic"/>
            </a:endParaRPr>
          </a:p>
        </p:txBody>
      </p:sp>
      <p:graphicFrame>
        <p:nvGraphicFramePr>
          <p:cNvPr id="440" name="Google Shape;440;p29"/>
          <p:cNvGraphicFramePr/>
          <p:nvPr/>
        </p:nvGraphicFramePr>
        <p:xfrm>
          <a:off x="771525" y="914400"/>
          <a:ext cx="10648950" cy="2417763"/>
        </p:xfrm>
        <a:graphic>
          <a:graphicData uri="http://schemas.openxmlformats.org/presentationml/2006/ole">
            <mc:AlternateContent>
              <mc:Choice Requires="v">
                <p:oleObj r:id="rId4" imgH="2417763" imgW="10648950" progId="Excel.Sheet.12" spid="_x0000_s1">
                  <p:embed/>
                </p:oleObj>
              </mc:Choice>
              <mc:Fallback>
                <p:oleObj r:id="rId5" imgH="2417763" imgW="10648950" progId="Excel.Sheet.12">
                  <p:embed/>
                  <p:pic>
                    <p:nvPicPr>
                      <p:cNvPr id="440" name="Google Shape;440;p29"/>
                      <p:cNvPicPr preferRelativeResize="0"/>
                      <p:nvPr/>
                    </p:nvPicPr>
                    <p:blipFill rotWithShape="1">
                      <a:blip r:embed="rId6">
                        <a:alphaModFix/>
                      </a:blip>
                      <a:srcRect b="0" l="0" r="0" t="0"/>
                      <a:stretch/>
                    </p:blipFill>
                    <p:spPr>
                      <a:xfrm>
                        <a:off x="771525" y="914400"/>
                        <a:ext cx="10648950" cy="2417763"/>
                      </a:xfrm>
                      <a:prstGeom prst="rect">
                        <a:avLst/>
                      </a:prstGeom>
                      <a:noFill/>
                      <a:ln>
                        <a:noFill/>
                      </a:ln>
                    </p:spPr>
                  </p:pic>
                </p:oleObj>
              </mc:Fallback>
            </mc:AlternateContent>
          </a:graphicData>
        </a:graphic>
      </p:graphicFrame>
      <p:sp>
        <p:nvSpPr>
          <p:cNvPr id="441" name="Google Shape;441;p29"/>
          <p:cNvSpPr/>
          <p:nvPr/>
        </p:nvSpPr>
        <p:spPr>
          <a:xfrm>
            <a:off x="1544128" y="3525838"/>
            <a:ext cx="10023895"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Gentium Basic"/>
                <a:ea typeface="Gentium Basic"/>
                <a:cs typeface="Gentium Basic"/>
                <a:sym typeface="Gentium Basic"/>
              </a:rPr>
              <a:t>Instagram: Your Marketing Playground</a:t>
            </a:r>
            <a:endParaRPr/>
          </a:p>
          <a:p>
            <a:pPr indent="0" lvl="0" marL="0" marR="0" rtl="0" algn="l">
              <a:spcBef>
                <a:spcPts val="0"/>
              </a:spcBef>
              <a:spcAft>
                <a:spcPts val="0"/>
              </a:spcAft>
              <a:buNone/>
            </a:pPr>
            <a:r>
              <a:rPr b="1" lang="en-US" sz="2200">
                <a:solidFill>
                  <a:schemeClr val="dk1"/>
                </a:solidFill>
                <a:latin typeface="Gentium Basic"/>
                <a:ea typeface="Gentium Basic"/>
                <a:cs typeface="Gentium Basic"/>
                <a:sym typeface="Gentium Basic"/>
              </a:rPr>
              <a:t>Get Started:</a:t>
            </a:r>
            <a:endParaRPr sz="2200">
              <a:solidFill>
                <a:schemeClr val="dk1"/>
              </a:solidFill>
              <a:latin typeface="Gentium Basic"/>
              <a:ea typeface="Gentium Basic"/>
              <a:cs typeface="Gentium Basic"/>
              <a:sym typeface="Gentium Basic"/>
            </a:endParaRPr>
          </a:p>
          <a:p>
            <a:pPr indent="-342900" lvl="0" marL="342900" marR="0" rtl="0" algn="l">
              <a:spcBef>
                <a:spcPts val="0"/>
              </a:spcBef>
              <a:spcAft>
                <a:spcPts val="0"/>
              </a:spcAft>
              <a:buClr>
                <a:srgbClr val="FF0000"/>
              </a:buClr>
              <a:buSzPts val="2000"/>
              <a:buFont typeface="Arial"/>
              <a:buChar char="•"/>
            </a:pPr>
            <a:r>
              <a:rPr b="1" lang="en-US" sz="2000">
                <a:solidFill>
                  <a:srgbClr val="FF0000"/>
                </a:solidFill>
                <a:latin typeface="Gentium Basic"/>
                <a:ea typeface="Gentium Basic"/>
                <a:cs typeface="Gentium Basic"/>
                <a:sym typeface="Gentium Basic"/>
              </a:rPr>
              <a:t>Set Up Shop</a:t>
            </a:r>
            <a:r>
              <a:rPr b="1" lang="en-US" sz="2000">
                <a:solidFill>
                  <a:schemeClr val="dk1"/>
                </a:solidFill>
                <a:latin typeface="Gentium Basic"/>
                <a:ea typeface="Gentium Basic"/>
                <a:cs typeface="Gentium Basic"/>
                <a:sym typeface="Gentium Basic"/>
              </a:rPr>
              <a:t>:</a:t>
            </a:r>
            <a:r>
              <a:rPr lang="en-US" sz="2000">
                <a:solidFill>
                  <a:schemeClr val="dk1"/>
                </a:solidFill>
                <a:latin typeface="Gentium Basic"/>
                <a:ea typeface="Gentium Basic"/>
                <a:cs typeface="Gentium Basic"/>
                <a:sym typeface="Gentium Basic"/>
              </a:rPr>
              <a:t> Create a business account, polish your bio, and pick a great profile picture</a:t>
            </a:r>
            <a:endParaRPr/>
          </a:p>
          <a:p>
            <a:pPr indent="-342900" lvl="0" marL="342900" marR="0" rtl="0" algn="l">
              <a:spcBef>
                <a:spcPts val="0"/>
              </a:spcBef>
              <a:spcAft>
                <a:spcPts val="0"/>
              </a:spcAft>
              <a:buClr>
                <a:srgbClr val="FF0000"/>
              </a:buClr>
              <a:buSzPts val="2200"/>
              <a:buFont typeface="Arial"/>
              <a:buChar char="•"/>
            </a:pPr>
            <a:r>
              <a:rPr b="1" lang="en-US" sz="2200">
                <a:solidFill>
                  <a:srgbClr val="FF0000"/>
                </a:solidFill>
                <a:latin typeface="Gentium Basic"/>
                <a:ea typeface="Gentium Basic"/>
                <a:cs typeface="Gentium Basic"/>
                <a:sym typeface="Gentium Basic"/>
              </a:rPr>
              <a:t>Know Your Goals</a:t>
            </a:r>
            <a:r>
              <a:rPr b="1" lang="en-US" sz="2200">
                <a:solidFill>
                  <a:schemeClr val="dk1"/>
                </a:solidFill>
                <a:latin typeface="Gentium Basic"/>
                <a:ea typeface="Gentium Basic"/>
                <a:cs typeface="Gentium Basic"/>
                <a:sym typeface="Gentium Basic"/>
              </a:rPr>
              <a:t>:</a:t>
            </a:r>
            <a:r>
              <a:rPr lang="en-US" sz="2200">
                <a:solidFill>
                  <a:schemeClr val="dk1"/>
                </a:solidFill>
                <a:latin typeface="Gentium Basic"/>
                <a:ea typeface="Gentium Basic"/>
                <a:cs typeface="Gentium Basic"/>
                <a:sym typeface="Gentium Basic"/>
              </a:rPr>
              <a:t> Decide what you want to achieve (more followers, sales, etc.).</a:t>
            </a:r>
            <a:endParaRPr/>
          </a:p>
          <a:p>
            <a:pPr indent="-342900" lvl="0" marL="342900" marR="0" rtl="0" algn="l">
              <a:spcBef>
                <a:spcPts val="0"/>
              </a:spcBef>
              <a:spcAft>
                <a:spcPts val="0"/>
              </a:spcAft>
              <a:buClr>
                <a:srgbClr val="FF0000"/>
              </a:buClr>
              <a:buSzPts val="2200"/>
              <a:buFont typeface="Arial"/>
              <a:buChar char="•"/>
            </a:pPr>
            <a:r>
              <a:rPr b="1" lang="en-US" sz="2200">
                <a:solidFill>
                  <a:srgbClr val="FF0000"/>
                </a:solidFill>
                <a:latin typeface="Gentium Basic"/>
                <a:ea typeface="Gentium Basic"/>
                <a:cs typeface="Gentium Basic"/>
                <a:sym typeface="Gentium Basic"/>
              </a:rPr>
              <a:t>Find Your Audience</a:t>
            </a:r>
            <a:r>
              <a:rPr b="1" lang="en-US" sz="2200">
                <a:solidFill>
                  <a:schemeClr val="dk1"/>
                </a:solidFill>
                <a:latin typeface="Gentium Basic"/>
                <a:ea typeface="Gentium Basic"/>
                <a:cs typeface="Gentium Basic"/>
                <a:sym typeface="Gentium Basic"/>
              </a:rPr>
              <a:t>:</a:t>
            </a:r>
            <a:r>
              <a:rPr lang="en-US" sz="2200">
                <a:solidFill>
                  <a:schemeClr val="dk1"/>
                </a:solidFill>
                <a:latin typeface="Gentium Basic"/>
                <a:ea typeface="Gentium Basic"/>
                <a:cs typeface="Gentium Basic"/>
                <a:sym typeface="Gentium Basic"/>
              </a:rPr>
              <a:t> Figure out who you're trying to reach.</a:t>
            </a:r>
            <a:endParaRPr/>
          </a:p>
          <a:p>
            <a:pPr indent="-342900" lvl="0" marL="342900" marR="0" rtl="0" algn="l">
              <a:spcBef>
                <a:spcPts val="0"/>
              </a:spcBef>
              <a:spcAft>
                <a:spcPts val="0"/>
              </a:spcAft>
              <a:buClr>
                <a:srgbClr val="FF0000"/>
              </a:buClr>
              <a:buSzPts val="2200"/>
              <a:buFont typeface="Arial"/>
              <a:buChar char="•"/>
            </a:pPr>
            <a:r>
              <a:rPr b="1" lang="en-US" sz="2200">
                <a:solidFill>
                  <a:srgbClr val="FF0000"/>
                </a:solidFill>
                <a:latin typeface="Gentium Basic"/>
                <a:ea typeface="Gentium Basic"/>
                <a:cs typeface="Gentium Basic"/>
                <a:sym typeface="Gentium Basic"/>
              </a:rPr>
              <a:t>Plan Your Content:</a:t>
            </a:r>
            <a:r>
              <a:rPr lang="en-US" sz="2200">
                <a:solidFill>
                  <a:schemeClr val="dk1"/>
                </a:solidFill>
                <a:latin typeface="Gentium Basic"/>
                <a:ea typeface="Gentium Basic"/>
                <a:cs typeface="Gentium Basic"/>
                <a:sym typeface="Gentium Basic"/>
              </a:rPr>
              <a:t> Mix it up with photos, videos, and stories.</a:t>
            </a:r>
            <a:endParaRPr/>
          </a:p>
          <a:p>
            <a:pPr indent="-342900" lvl="0" marL="342900" marR="0" rtl="0" algn="l">
              <a:spcBef>
                <a:spcPts val="0"/>
              </a:spcBef>
              <a:spcAft>
                <a:spcPts val="0"/>
              </a:spcAft>
              <a:buClr>
                <a:srgbClr val="FF0000"/>
              </a:buClr>
              <a:buSzPts val="2200"/>
              <a:buFont typeface="Arial"/>
              <a:buChar char="•"/>
            </a:pPr>
            <a:r>
              <a:rPr b="1" lang="en-US" sz="2200">
                <a:solidFill>
                  <a:srgbClr val="FF0000"/>
                </a:solidFill>
                <a:latin typeface="Gentium Basic"/>
                <a:ea typeface="Gentium Basic"/>
                <a:cs typeface="Gentium Basic"/>
                <a:sym typeface="Gentium Basic"/>
              </a:rPr>
              <a:t>Remember:</a:t>
            </a:r>
            <a:r>
              <a:rPr lang="en-US" sz="2200">
                <a:solidFill>
                  <a:schemeClr val="dk1"/>
                </a:solidFill>
                <a:latin typeface="Gentium Basic"/>
                <a:ea typeface="Gentium Basic"/>
                <a:cs typeface="Gentium Basic"/>
                <a:sym typeface="Gentium Basic"/>
              </a:rPr>
              <a:t> Instagram is all about visuals and engagement, so make it pop!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
          <p:cNvSpPr txBox="1"/>
          <p:nvPr>
            <p:ph type="title"/>
          </p:nvPr>
        </p:nvSpPr>
        <p:spPr>
          <a:xfrm>
            <a:off x="318531" y="210618"/>
            <a:ext cx="11176000" cy="1049222"/>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Arial"/>
              <a:buNone/>
            </a:pPr>
            <a:r>
              <a:rPr lang="en-US" sz="4400">
                <a:latin typeface="Arial"/>
                <a:ea typeface="Arial"/>
                <a:cs typeface="Arial"/>
                <a:sym typeface="Arial"/>
              </a:rPr>
              <a:t>Experience Authentic Thai Flavors in Singapore’s Heartlands</a:t>
            </a:r>
            <a:endParaRPr>
              <a:latin typeface="Arial"/>
              <a:ea typeface="Arial"/>
              <a:cs typeface="Arial"/>
              <a:sym typeface="Arial"/>
            </a:endParaRPr>
          </a:p>
        </p:txBody>
      </p:sp>
      <p:sp>
        <p:nvSpPr>
          <p:cNvPr id="193" name="Google Shape;193;p3"/>
          <p:cNvSpPr txBox="1"/>
          <p:nvPr>
            <p:ph idx="1" type="body"/>
          </p:nvPr>
        </p:nvSpPr>
        <p:spPr>
          <a:xfrm>
            <a:off x="1668163" y="2046515"/>
            <a:ext cx="4238368" cy="1049222"/>
          </a:xfrm>
          <a:prstGeom prst="rect">
            <a:avLst/>
          </a:prstGeom>
          <a:noFill/>
          <a:ln>
            <a:noFill/>
          </a:ln>
        </p:spPr>
        <p:txBody>
          <a:bodyPr anchorCtr="0" anchor="b" bIns="45700" lIns="91425" spcFirstLastPara="1" rIns="91425" wrap="square" tIns="45700">
            <a:normAutofit lnSpcReduction="10000"/>
          </a:bodyPr>
          <a:lstStyle/>
          <a:p>
            <a:pPr indent="0" lvl="0" marL="0" rtl="0" algn="ctr">
              <a:spcBef>
                <a:spcPts val="0"/>
              </a:spcBef>
              <a:spcAft>
                <a:spcPts val="0"/>
              </a:spcAft>
              <a:buSzPts val="3200"/>
              <a:buNone/>
            </a:pPr>
            <a:r>
              <a:rPr b="1" lang="en-US" sz="3200">
                <a:solidFill>
                  <a:srgbClr val="0033CC"/>
                </a:solidFill>
                <a:latin typeface="Arial"/>
                <a:ea typeface="Arial"/>
                <a:cs typeface="Arial"/>
                <a:sym typeface="Arial"/>
              </a:rPr>
              <a:t>ORDER &amp; PICKUP SERVICES</a:t>
            </a:r>
            <a:endParaRPr/>
          </a:p>
        </p:txBody>
      </p:sp>
      <p:pic>
        <p:nvPicPr>
          <p:cNvPr descr="tom yum goong nam kon thai soup with shrimps, enoki mushrooms and fresh chili - thai food stock pictures, royalty-free photos &amp; images" id="194" name="Google Shape;194;p3"/>
          <p:cNvPicPr preferRelativeResize="0"/>
          <p:nvPr>
            <p:ph idx="2" type="body"/>
          </p:nvPr>
        </p:nvPicPr>
        <p:blipFill rotWithShape="1">
          <a:blip r:embed="rId3">
            <a:alphaModFix/>
          </a:blip>
          <a:srcRect b="0" l="0" r="0" t="0"/>
          <a:stretch/>
        </p:blipFill>
        <p:spPr>
          <a:xfrm>
            <a:off x="1668162" y="3330663"/>
            <a:ext cx="4427837" cy="2951891"/>
          </a:xfrm>
          <a:prstGeom prst="rect">
            <a:avLst/>
          </a:prstGeom>
          <a:noFill/>
          <a:ln>
            <a:noFill/>
          </a:ln>
        </p:spPr>
      </p:pic>
      <p:sp>
        <p:nvSpPr>
          <p:cNvPr id="195" name="Google Shape;195;p3"/>
          <p:cNvSpPr txBox="1"/>
          <p:nvPr>
            <p:ph idx="3" type="body"/>
          </p:nvPr>
        </p:nvSpPr>
        <p:spPr>
          <a:xfrm>
            <a:off x="6285471" y="1969474"/>
            <a:ext cx="4611127" cy="1126263"/>
          </a:xfrm>
          <a:prstGeom prst="rect">
            <a:avLst/>
          </a:prstGeom>
          <a:noFill/>
          <a:ln>
            <a:noFill/>
          </a:ln>
        </p:spPr>
        <p:txBody>
          <a:bodyPr anchorCtr="0" anchor="b" bIns="45700" lIns="91425" spcFirstLastPara="1" rIns="91425" wrap="square" tIns="45700">
            <a:normAutofit lnSpcReduction="10000"/>
          </a:bodyPr>
          <a:lstStyle/>
          <a:p>
            <a:pPr indent="0" lvl="0" marL="0" rtl="0" algn="ctr">
              <a:spcBef>
                <a:spcPts val="0"/>
              </a:spcBef>
              <a:spcAft>
                <a:spcPts val="0"/>
              </a:spcAft>
              <a:buSzPts val="3200"/>
              <a:buNone/>
            </a:pPr>
            <a:r>
              <a:rPr b="1" lang="en-US" sz="3200">
                <a:solidFill>
                  <a:srgbClr val="0033CC"/>
                </a:solidFill>
                <a:latin typeface="Arial"/>
                <a:ea typeface="Arial"/>
                <a:cs typeface="Arial"/>
                <a:sym typeface="Arial"/>
              </a:rPr>
              <a:t>DINING IN OR DELIVERY SERVICES</a:t>
            </a:r>
            <a:endParaRPr/>
          </a:p>
        </p:txBody>
      </p:sp>
      <p:pic>
        <p:nvPicPr>
          <p:cNvPr descr="pad thai - thai food stock pictures, royalty-free photos &amp; images" id="196" name="Google Shape;196;p3"/>
          <p:cNvPicPr preferRelativeResize="0"/>
          <p:nvPr>
            <p:ph idx="4" type="body"/>
          </p:nvPr>
        </p:nvPicPr>
        <p:blipFill rotWithShape="1">
          <a:blip r:embed="rId4">
            <a:alphaModFix/>
          </a:blip>
          <a:srcRect b="0" l="0" r="0" t="0"/>
          <a:stretch/>
        </p:blipFill>
        <p:spPr>
          <a:xfrm>
            <a:off x="6278591" y="3330663"/>
            <a:ext cx="4618007" cy="29032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0"/>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48" name="Google Shape;448;p30"/>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49" name="Google Shape;449;p30"/>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50" name="Google Shape;450;p30"/>
          <p:cNvSpPr/>
          <p:nvPr/>
        </p:nvSpPr>
        <p:spPr>
          <a:xfrm>
            <a:off x="1353121" y="2139568"/>
            <a:ext cx="167545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FF0000"/>
                </a:solidFill>
                <a:latin typeface="Arial Narrow"/>
                <a:ea typeface="Arial Narrow"/>
                <a:cs typeface="Arial Narrow"/>
                <a:sym typeface="Arial Narrow"/>
              </a:rPr>
              <a:t>Desktop</a:t>
            </a:r>
            <a:endParaRPr b="1" sz="2800">
              <a:solidFill>
                <a:srgbClr val="FF0000"/>
              </a:solidFill>
              <a:latin typeface="Arial Narrow"/>
              <a:ea typeface="Arial Narrow"/>
              <a:cs typeface="Arial Narrow"/>
              <a:sym typeface="Arial Narrow"/>
            </a:endParaRPr>
          </a:p>
        </p:txBody>
      </p:sp>
      <p:grpSp>
        <p:nvGrpSpPr>
          <p:cNvPr id="451" name="Google Shape;451;p30"/>
          <p:cNvGrpSpPr/>
          <p:nvPr/>
        </p:nvGrpSpPr>
        <p:grpSpPr>
          <a:xfrm>
            <a:off x="6733628" y="3869503"/>
            <a:ext cx="5009171" cy="2569816"/>
            <a:chOff x="5949908" y="4084320"/>
            <a:chExt cx="5699760" cy="2773680"/>
          </a:xfrm>
        </p:grpSpPr>
        <p:sp>
          <p:nvSpPr>
            <p:cNvPr id="452" name="Google Shape;452;p30"/>
            <p:cNvSpPr/>
            <p:nvPr/>
          </p:nvSpPr>
          <p:spPr>
            <a:xfrm>
              <a:off x="5949908" y="4084320"/>
              <a:ext cx="5699760" cy="2773680"/>
            </a:xfrm>
            <a:prstGeom prst="rect">
              <a:avLst/>
            </a:prstGeom>
            <a:solidFill>
              <a:schemeClr val="lt1"/>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453" name="Google Shape;453;p30"/>
            <p:cNvGrpSpPr/>
            <p:nvPr/>
          </p:nvGrpSpPr>
          <p:grpSpPr>
            <a:xfrm>
              <a:off x="6096000" y="4084320"/>
              <a:ext cx="5297211" cy="2773680"/>
              <a:chOff x="375751" y="0"/>
              <a:chExt cx="11552089" cy="8919263"/>
            </a:xfrm>
          </p:grpSpPr>
          <p:pic>
            <p:nvPicPr>
              <p:cNvPr id="454" name="Google Shape;454;p30"/>
              <p:cNvPicPr preferRelativeResize="0"/>
              <p:nvPr/>
            </p:nvPicPr>
            <p:blipFill rotWithShape="1">
              <a:blip r:embed="rId3">
                <a:alphaModFix/>
              </a:blip>
              <a:srcRect b="0" l="0" r="0" t="0"/>
              <a:stretch/>
            </p:blipFill>
            <p:spPr>
              <a:xfrm>
                <a:off x="375751" y="0"/>
                <a:ext cx="11440498" cy="6858000"/>
              </a:xfrm>
              <a:prstGeom prst="rect">
                <a:avLst/>
              </a:prstGeom>
              <a:noFill/>
              <a:ln>
                <a:noFill/>
              </a:ln>
            </p:spPr>
          </p:pic>
          <p:pic>
            <p:nvPicPr>
              <p:cNvPr id="455" name="Google Shape;455;p30"/>
              <p:cNvPicPr preferRelativeResize="0"/>
              <p:nvPr/>
            </p:nvPicPr>
            <p:blipFill rotWithShape="1">
              <a:blip r:embed="rId4">
                <a:alphaModFix/>
              </a:blip>
              <a:srcRect b="0" l="0" r="0" t="0"/>
              <a:stretch/>
            </p:blipFill>
            <p:spPr>
              <a:xfrm>
                <a:off x="3881120" y="6868139"/>
                <a:ext cx="8046720" cy="2051124"/>
              </a:xfrm>
              <a:prstGeom prst="rect">
                <a:avLst/>
              </a:prstGeom>
              <a:noFill/>
              <a:ln>
                <a:noFill/>
              </a:ln>
            </p:spPr>
          </p:pic>
        </p:grpSp>
      </p:grpSp>
      <p:grpSp>
        <p:nvGrpSpPr>
          <p:cNvPr id="456" name="Google Shape;456;p30"/>
          <p:cNvGrpSpPr/>
          <p:nvPr/>
        </p:nvGrpSpPr>
        <p:grpSpPr>
          <a:xfrm>
            <a:off x="3814589" y="892296"/>
            <a:ext cx="5238134" cy="2927507"/>
            <a:chOff x="670961" y="-995330"/>
            <a:chExt cx="10927333" cy="7812563"/>
          </a:xfrm>
        </p:grpSpPr>
        <p:pic>
          <p:nvPicPr>
            <p:cNvPr id="457" name="Google Shape;457;p30"/>
            <p:cNvPicPr preferRelativeResize="0"/>
            <p:nvPr/>
          </p:nvPicPr>
          <p:blipFill rotWithShape="1">
            <a:blip r:embed="rId5">
              <a:alphaModFix/>
            </a:blip>
            <a:srcRect b="0" l="0" r="0" t="0"/>
            <a:stretch/>
          </p:blipFill>
          <p:spPr>
            <a:xfrm>
              <a:off x="670961" y="-40768"/>
              <a:ext cx="10927333" cy="6858001"/>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pic>
          <p:nvPicPr>
            <p:cNvPr id="458" name="Google Shape;458;p30"/>
            <p:cNvPicPr preferRelativeResize="0"/>
            <p:nvPr/>
          </p:nvPicPr>
          <p:blipFill rotWithShape="1">
            <a:blip r:embed="rId6">
              <a:alphaModFix/>
            </a:blip>
            <a:srcRect b="0" l="0" r="0" t="0"/>
            <a:stretch/>
          </p:blipFill>
          <p:spPr>
            <a:xfrm>
              <a:off x="756263" y="-995330"/>
              <a:ext cx="10842031" cy="1876505"/>
            </a:xfrm>
            <a:prstGeom prst="rect">
              <a:avLst/>
            </a:prstGeom>
            <a:noFill/>
            <a:ln>
              <a:noFill/>
            </a:ln>
          </p:spPr>
        </p:pic>
      </p:grpSp>
      <p:sp>
        <p:nvSpPr>
          <p:cNvPr id="459" name="Google Shape;459;p30"/>
          <p:cNvSpPr/>
          <p:nvPr/>
        </p:nvSpPr>
        <p:spPr>
          <a:xfrm>
            <a:off x="1758008" y="152400"/>
            <a:ext cx="863755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Narrow"/>
                <a:ea typeface="Arial Narrow"/>
                <a:cs typeface="Arial Narrow"/>
                <a:sym typeface="Arial Narrow"/>
              </a:rPr>
              <a:t>Competitive Analysis – Website Page Speed Check &amp; Others</a:t>
            </a:r>
            <a:endParaRPr b="1" sz="2800">
              <a:solidFill>
                <a:schemeClr val="dk1"/>
              </a:solidFill>
              <a:latin typeface="Arial Narrow"/>
              <a:ea typeface="Arial Narrow"/>
              <a:cs typeface="Arial Narrow"/>
              <a:sym typeface="Arial Narrow"/>
            </a:endParaRPr>
          </a:p>
        </p:txBody>
      </p:sp>
      <p:pic>
        <p:nvPicPr>
          <p:cNvPr id="460" name="Google Shape;460;p30"/>
          <p:cNvPicPr preferRelativeResize="0"/>
          <p:nvPr/>
        </p:nvPicPr>
        <p:blipFill rotWithShape="1">
          <a:blip r:embed="rId7">
            <a:alphaModFix/>
          </a:blip>
          <a:srcRect b="0" l="0" r="0" t="0"/>
          <a:stretch/>
        </p:blipFill>
        <p:spPr>
          <a:xfrm>
            <a:off x="1053543" y="3828670"/>
            <a:ext cx="5496692" cy="2724530"/>
          </a:xfrm>
          <a:prstGeom prst="rect">
            <a:avLst/>
          </a:prstGeom>
          <a:noFill/>
          <a:ln>
            <a:noFill/>
          </a:ln>
          <a:effectLst>
            <a:outerShdw blurRad="292100" rotWithShape="0" algn="tl" dir="2700000" dist="139700">
              <a:srgbClr val="333333">
                <a:alpha val="64705"/>
              </a:srgbClr>
            </a:outerShdw>
          </a:effectLst>
        </p:spPr>
      </p:pic>
      <p:sp>
        <p:nvSpPr>
          <p:cNvPr id="461" name="Google Shape;461;p30"/>
          <p:cNvSpPr txBox="1"/>
          <p:nvPr/>
        </p:nvSpPr>
        <p:spPr>
          <a:xfrm>
            <a:off x="4533900" y="1817131"/>
            <a:ext cx="533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a:t>
            </a:r>
            <a:r>
              <a:rPr b="1" lang="en-US" sz="1800">
                <a:solidFill>
                  <a:schemeClr val="dk1"/>
                </a:solidFill>
                <a:highlight>
                  <a:srgbClr val="FFFF00"/>
                </a:highlight>
                <a:latin typeface="Century Gothic"/>
                <a:ea typeface="Century Gothic"/>
                <a:cs typeface="Century Gothic"/>
                <a:sym typeface="Century Gothic"/>
              </a:rPr>
              <a:t>95</a:t>
            </a:r>
            <a:endParaRPr/>
          </a:p>
        </p:txBody>
      </p:sp>
      <p:sp>
        <p:nvSpPr>
          <p:cNvPr id="462" name="Google Shape;462;p30"/>
          <p:cNvSpPr/>
          <p:nvPr/>
        </p:nvSpPr>
        <p:spPr>
          <a:xfrm>
            <a:off x="4580467" y="1817132"/>
            <a:ext cx="440266" cy="409601"/>
          </a:xfrm>
          <a:prstGeom prst="frame">
            <a:avLst>
              <a:gd fmla="val 0" name="adj1"/>
            </a:avLst>
          </a:prstGeom>
          <a:solidFill>
            <a:schemeClr val="accent1"/>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63" name="Google Shape;463;p30"/>
          <p:cNvSpPr txBox="1"/>
          <p:nvPr/>
        </p:nvSpPr>
        <p:spPr>
          <a:xfrm>
            <a:off x="2078567" y="5503333"/>
            <a:ext cx="5630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70C0"/>
                </a:solidFill>
                <a:latin typeface="Century Gothic"/>
                <a:ea typeface="Century Gothic"/>
                <a:cs typeface="Century Gothic"/>
                <a:sym typeface="Century Gothic"/>
              </a:rPr>
              <a:t> 55</a:t>
            </a:r>
            <a:endParaRPr/>
          </a:p>
        </p:txBody>
      </p:sp>
      <p:sp>
        <p:nvSpPr>
          <p:cNvPr id="464" name="Google Shape;464;p30"/>
          <p:cNvSpPr/>
          <p:nvPr/>
        </p:nvSpPr>
        <p:spPr>
          <a:xfrm>
            <a:off x="1904999" y="5516034"/>
            <a:ext cx="762001" cy="369332"/>
          </a:xfrm>
          <a:prstGeom prst="frame">
            <a:avLst>
              <a:gd fmla="val 0" name="adj1"/>
            </a:avLst>
          </a:prstGeom>
          <a:solidFill>
            <a:schemeClr val="accent1"/>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65" name="Google Shape;465;p30"/>
          <p:cNvSpPr txBox="1"/>
          <p:nvPr/>
        </p:nvSpPr>
        <p:spPr>
          <a:xfrm>
            <a:off x="1377950" y="5072749"/>
            <a:ext cx="14012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70C0"/>
                </a:solidFill>
                <a:latin typeface="Century Gothic"/>
                <a:ea typeface="Century Gothic"/>
                <a:cs typeface="Century Gothic"/>
                <a:sym typeface="Century Gothic"/>
              </a:rPr>
              <a:t>    Thaitogo</a:t>
            </a:r>
            <a:endParaRPr b="1" sz="1800">
              <a:solidFill>
                <a:srgbClr val="0070C0"/>
              </a:solidFill>
              <a:latin typeface="Century Gothic"/>
              <a:ea typeface="Century Gothic"/>
              <a:cs typeface="Century Gothic"/>
              <a:sym typeface="Century Gothic"/>
            </a:endParaRPr>
          </a:p>
        </p:txBody>
      </p:sp>
      <p:sp>
        <p:nvSpPr>
          <p:cNvPr id="466" name="Google Shape;466;p30"/>
          <p:cNvSpPr txBox="1"/>
          <p:nvPr/>
        </p:nvSpPr>
        <p:spPr>
          <a:xfrm>
            <a:off x="4347633" y="1487998"/>
            <a:ext cx="1041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E6C49"/>
                </a:solidFill>
                <a:latin typeface="Century Gothic"/>
                <a:ea typeface="Century Gothic"/>
                <a:cs typeface="Century Gothic"/>
                <a:sym typeface="Century Gothic"/>
              </a:rPr>
              <a:t>Jai-thai</a:t>
            </a:r>
            <a:endParaRPr b="1" sz="1800">
              <a:solidFill>
                <a:srgbClr val="EE6C49"/>
              </a:solidFill>
              <a:latin typeface="Century Gothic"/>
              <a:ea typeface="Century Gothic"/>
              <a:cs typeface="Century Gothic"/>
              <a:sym typeface="Century Gothic"/>
            </a:endParaRPr>
          </a:p>
        </p:txBody>
      </p:sp>
      <p:sp>
        <p:nvSpPr>
          <p:cNvPr id="467" name="Google Shape;467;p30"/>
          <p:cNvSpPr txBox="1"/>
          <p:nvPr/>
        </p:nvSpPr>
        <p:spPr>
          <a:xfrm>
            <a:off x="6929966" y="5026971"/>
            <a:ext cx="12515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   </a:t>
            </a:r>
            <a:r>
              <a:rPr b="1" lang="en-US" sz="1500">
                <a:solidFill>
                  <a:srgbClr val="FFC000"/>
                </a:solidFill>
                <a:latin typeface="Century Gothic"/>
                <a:ea typeface="Century Gothic"/>
                <a:cs typeface="Century Gothic"/>
                <a:sym typeface="Century Gothic"/>
              </a:rPr>
              <a:t>pattaya</a:t>
            </a:r>
            <a:endParaRPr b="1" sz="1500">
              <a:solidFill>
                <a:srgbClr val="FFC000"/>
              </a:solidFill>
              <a:latin typeface="Century Gothic"/>
              <a:ea typeface="Century Gothic"/>
              <a:cs typeface="Century Gothic"/>
              <a:sym typeface="Century Gothic"/>
            </a:endParaRPr>
          </a:p>
        </p:txBody>
      </p:sp>
      <p:sp>
        <p:nvSpPr>
          <p:cNvPr id="468" name="Google Shape;468;p30"/>
          <p:cNvSpPr txBox="1"/>
          <p:nvPr/>
        </p:nvSpPr>
        <p:spPr>
          <a:xfrm>
            <a:off x="7336367" y="5355167"/>
            <a:ext cx="656166"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rgbClr val="FFC000"/>
                </a:solidFill>
                <a:latin typeface="Century Gothic"/>
                <a:ea typeface="Century Gothic"/>
                <a:cs typeface="Century Gothic"/>
                <a:sym typeface="Century Gothic"/>
              </a:rPr>
              <a:t>  87</a:t>
            </a:r>
            <a:endParaRPr/>
          </a:p>
        </p:txBody>
      </p:sp>
      <p:sp>
        <p:nvSpPr>
          <p:cNvPr id="469" name="Google Shape;469;p30"/>
          <p:cNvSpPr/>
          <p:nvPr/>
        </p:nvSpPr>
        <p:spPr>
          <a:xfrm>
            <a:off x="7378699" y="5405170"/>
            <a:ext cx="571501" cy="369331"/>
          </a:xfrm>
          <a:prstGeom prst="frame">
            <a:avLst>
              <a:gd fmla="val 0" name="adj1"/>
            </a:avLst>
          </a:prstGeom>
          <a:solidFill>
            <a:srgbClr val="92D050"/>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92D050"/>
              </a:solidFill>
              <a:latin typeface="Century Gothic"/>
              <a:ea typeface="Century Gothic"/>
              <a:cs typeface="Century Gothic"/>
              <a:sym typeface="Century Gothic"/>
            </a:endParaRPr>
          </a:p>
        </p:txBody>
      </p:sp>
      <p:cxnSp>
        <p:nvCxnSpPr>
          <p:cNvPr id="470" name="Google Shape;470;p30"/>
          <p:cNvCxnSpPr/>
          <p:nvPr/>
        </p:nvCxnSpPr>
        <p:spPr>
          <a:xfrm flipH="1" rot="10800000">
            <a:off x="2667000" y="5442081"/>
            <a:ext cx="728133" cy="236251"/>
          </a:xfrm>
          <a:prstGeom prst="straightConnector1">
            <a:avLst/>
          </a:prstGeom>
          <a:noFill/>
          <a:ln cap="rnd" cmpd="sng" w="9525">
            <a:solidFill>
              <a:srgbClr val="9D2D0F"/>
            </a:solidFill>
            <a:prstDash val="solid"/>
            <a:round/>
            <a:headEnd len="sm" w="sm" type="none"/>
            <a:tailEnd len="med" w="med" type="triangle"/>
          </a:ln>
        </p:spPr>
      </p:cxnSp>
      <p:cxnSp>
        <p:nvCxnSpPr>
          <p:cNvPr id="471" name="Google Shape;471;p30"/>
          <p:cNvCxnSpPr/>
          <p:nvPr/>
        </p:nvCxnSpPr>
        <p:spPr>
          <a:xfrm flipH="1" rot="10800000">
            <a:off x="7992533" y="5362494"/>
            <a:ext cx="821267" cy="153540"/>
          </a:xfrm>
          <a:prstGeom prst="straightConnector1">
            <a:avLst/>
          </a:prstGeom>
          <a:noFill/>
          <a:ln cap="rnd" cmpd="sng" w="9525">
            <a:solidFill>
              <a:srgbClr val="9D2D0F"/>
            </a:solidFill>
            <a:prstDash val="solid"/>
            <a:round/>
            <a:headEnd len="sm" w="sm" type="none"/>
            <a:tailEnd len="med" w="med" type="triangle"/>
          </a:ln>
        </p:spPr>
      </p:cxnSp>
      <p:cxnSp>
        <p:nvCxnSpPr>
          <p:cNvPr id="472" name="Google Shape;472;p30"/>
          <p:cNvCxnSpPr/>
          <p:nvPr/>
        </p:nvCxnSpPr>
        <p:spPr>
          <a:xfrm>
            <a:off x="5067300" y="2021932"/>
            <a:ext cx="1028700" cy="374135"/>
          </a:xfrm>
          <a:prstGeom prst="straightConnector1">
            <a:avLst/>
          </a:prstGeom>
          <a:noFill/>
          <a:ln cap="rnd" cmpd="sng" w="9525">
            <a:solidFill>
              <a:srgbClr val="9D2D0F"/>
            </a:solidFill>
            <a:prstDash val="solid"/>
            <a:round/>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1"/>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79" name="Google Shape;479;p31"/>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80" name="Google Shape;480;p31"/>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81" name="Google Shape;481;p31"/>
          <p:cNvSpPr/>
          <p:nvPr/>
        </p:nvSpPr>
        <p:spPr>
          <a:xfrm>
            <a:off x="1940942" y="1009292"/>
            <a:ext cx="276045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FF3300"/>
                </a:solidFill>
                <a:latin typeface="Arial Narrow"/>
                <a:ea typeface="Arial Narrow"/>
                <a:cs typeface="Arial Narrow"/>
                <a:sym typeface="Arial Narrow"/>
              </a:rPr>
              <a:t>Mobilepho</a:t>
            </a:r>
            <a:r>
              <a:rPr b="1" lang="en-US" sz="3200">
                <a:solidFill>
                  <a:srgbClr val="FF3300"/>
                </a:solidFill>
                <a:latin typeface="Arial Narrow"/>
                <a:ea typeface="Arial Narrow"/>
                <a:cs typeface="Arial Narrow"/>
                <a:sym typeface="Arial Narrow"/>
              </a:rPr>
              <a:t>ne</a:t>
            </a:r>
            <a:endParaRPr b="1" sz="3200">
              <a:solidFill>
                <a:srgbClr val="FF3300"/>
              </a:solidFill>
              <a:latin typeface="Arial Narrow"/>
              <a:ea typeface="Arial Narrow"/>
              <a:cs typeface="Arial Narrow"/>
              <a:sym typeface="Arial Narrow"/>
            </a:endParaRPr>
          </a:p>
        </p:txBody>
      </p:sp>
      <p:sp>
        <p:nvSpPr>
          <p:cNvPr id="482" name="Google Shape;482;p31"/>
          <p:cNvSpPr/>
          <p:nvPr/>
        </p:nvSpPr>
        <p:spPr>
          <a:xfrm>
            <a:off x="1758008" y="152400"/>
            <a:ext cx="863755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Narrow"/>
                <a:ea typeface="Arial Narrow"/>
                <a:cs typeface="Arial Narrow"/>
                <a:sym typeface="Arial Narrow"/>
              </a:rPr>
              <a:t>Competitive Analysis – Website Page Speed Check &amp; Others</a:t>
            </a:r>
            <a:endParaRPr b="1" sz="2800">
              <a:solidFill>
                <a:schemeClr val="dk1"/>
              </a:solidFill>
              <a:latin typeface="Arial Narrow"/>
              <a:ea typeface="Arial Narrow"/>
              <a:cs typeface="Arial Narrow"/>
              <a:sym typeface="Arial Narrow"/>
            </a:endParaRPr>
          </a:p>
        </p:txBody>
      </p:sp>
      <p:pic>
        <p:nvPicPr>
          <p:cNvPr id="483" name="Google Shape;483;p31"/>
          <p:cNvPicPr preferRelativeResize="0"/>
          <p:nvPr/>
        </p:nvPicPr>
        <p:blipFill rotWithShape="1">
          <a:blip r:embed="rId3">
            <a:alphaModFix/>
          </a:blip>
          <a:srcRect b="0" l="0" r="0" t="0"/>
          <a:stretch/>
        </p:blipFill>
        <p:spPr>
          <a:xfrm>
            <a:off x="8322160" y="1392216"/>
            <a:ext cx="1928898" cy="3896269"/>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pic>
        <p:nvPicPr>
          <p:cNvPr id="484" name="Google Shape;484;p31"/>
          <p:cNvPicPr preferRelativeResize="0"/>
          <p:nvPr/>
        </p:nvPicPr>
        <p:blipFill rotWithShape="1">
          <a:blip r:embed="rId4">
            <a:alphaModFix/>
          </a:blip>
          <a:srcRect b="0" l="0" r="0" t="0"/>
          <a:stretch/>
        </p:blipFill>
        <p:spPr>
          <a:xfrm>
            <a:off x="5849774" y="1943972"/>
            <a:ext cx="1928898" cy="4163006"/>
          </a:xfrm>
          <a:prstGeom prst="rect">
            <a:avLst/>
          </a:prstGeom>
          <a:solidFill>
            <a:srgbClr val="ECECEC"/>
          </a:solid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85" name="Google Shape;485;p31"/>
          <p:cNvPicPr preferRelativeResize="0"/>
          <p:nvPr/>
        </p:nvPicPr>
        <p:blipFill rotWithShape="1">
          <a:blip r:embed="rId5">
            <a:alphaModFix/>
          </a:blip>
          <a:srcRect b="0" l="0" r="0" t="0"/>
          <a:stretch/>
        </p:blipFill>
        <p:spPr>
          <a:xfrm>
            <a:off x="3377388" y="2578972"/>
            <a:ext cx="1928898" cy="397422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2"/>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92" name="Google Shape;492;p32"/>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93" name="Google Shape;493;p32"/>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aphicFrame>
        <p:nvGraphicFramePr>
          <p:cNvPr id="494" name="Google Shape;494;p32"/>
          <p:cNvGraphicFramePr/>
          <p:nvPr/>
        </p:nvGraphicFramePr>
        <p:xfrm>
          <a:off x="923925" y="975360"/>
          <a:ext cx="10199150" cy="5445760"/>
        </p:xfrm>
        <a:graphic>
          <a:graphicData uri="http://schemas.openxmlformats.org/presentationml/2006/ole">
            <mc:AlternateContent>
              <mc:Choice Requires="v">
                <p:oleObj r:id="rId4" imgH="5445760" imgW="10199150" progId="Excel.Sheet.12" spid="_x0000_s1">
                  <p:embed/>
                </p:oleObj>
              </mc:Choice>
              <mc:Fallback>
                <p:oleObj r:id="rId5" imgH="5445760" imgW="10199150" progId="Excel.Sheet.12">
                  <p:embed/>
                  <p:pic>
                    <p:nvPicPr>
                      <p:cNvPr id="494" name="Google Shape;494;p32"/>
                      <p:cNvPicPr preferRelativeResize="0"/>
                      <p:nvPr/>
                    </p:nvPicPr>
                    <p:blipFill rotWithShape="1">
                      <a:blip r:embed="rId6">
                        <a:alphaModFix/>
                      </a:blip>
                      <a:srcRect b="0" l="0" r="0" t="0"/>
                      <a:stretch/>
                    </p:blipFill>
                    <p:spPr>
                      <a:xfrm>
                        <a:off x="923925" y="975360"/>
                        <a:ext cx="10199150" cy="5445760"/>
                      </a:xfrm>
                      <a:prstGeom prst="rect">
                        <a:avLst/>
                      </a:prstGeom>
                      <a:noFill/>
                      <a:ln>
                        <a:noFill/>
                      </a:ln>
                    </p:spPr>
                  </p:pic>
                </p:oleObj>
              </mc:Fallback>
            </mc:AlternateContent>
          </a:graphicData>
        </a:graphic>
      </p:graphicFrame>
      <p:sp>
        <p:nvSpPr>
          <p:cNvPr id="495" name="Google Shape;495;p32"/>
          <p:cNvSpPr/>
          <p:nvPr/>
        </p:nvSpPr>
        <p:spPr>
          <a:xfrm>
            <a:off x="1758008" y="152400"/>
            <a:ext cx="863755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Narrow"/>
                <a:ea typeface="Arial Narrow"/>
                <a:cs typeface="Arial Narrow"/>
                <a:sym typeface="Arial Narrow"/>
              </a:rPr>
              <a:t>Competitive Analysis – Website Page Speed Check &amp; Others</a:t>
            </a:r>
            <a:endParaRPr b="1" sz="2800">
              <a:solidFill>
                <a:schemeClr val="dk1"/>
              </a:solidFill>
              <a:latin typeface="Arial Narrow"/>
              <a:ea typeface="Arial Narrow"/>
              <a:cs typeface="Arial Narrow"/>
              <a:sym typeface="Arial Narr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3"/>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01" name="Google Shape;501;p33"/>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02" name="Google Shape;502;p33"/>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03" name="Google Shape;503;p33"/>
          <p:cNvSpPr/>
          <p:nvPr/>
        </p:nvSpPr>
        <p:spPr>
          <a:xfrm>
            <a:off x="2673531" y="272534"/>
            <a:ext cx="788202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FF0000"/>
                </a:solidFill>
                <a:latin typeface="Arial"/>
                <a:ea typeface="Arial"/>
                <a:cs typeface="Arial"/>
                <a:sym typeface="Arial"/>
              </a:rPr>
              <a:t>Marketing</a:t>
            </a:r>
            <a:r>
              <a:rPr b="1" lang="en-US" sz="4800">
                <a:solidFill>
                  <a:schemeClr val="dk1"/>
                </a:solidFill>
                <a:latin typeface="Arial"/>
                <a:ea typeface="Arial"/>
                <a:cs typeface="Arial"/>
                <a:sym typeface="Arial"/>
              </a:rPr>
              <a:t> </a:t>
            </a:r>
            <a:r>
              <a:rPr b="1" lang="en-US" sz="4800">
                <a:solidFill>
                  <a:srgbClr val="FF0000"/>
                </a:solidFill>
                <a:latin typeface="Arial"/>
                <a:ea typeface="Arial"/>
                <a:cs typeface="Arial"/>
                <a:sym typeface="Arial"/>
              </a:rPr>
              <a:t>Prioritization</a:t>
            </a:r>
            <a:endParaRPr b="1" sz="4800">
              <a:solidFill>
                <a:srgbClr val="FF0000"/>
              </a:solidFill>
              <a:latin typeface="Arial"/>
              <a:ea typeface="Arial"/>
              <a:cs typeface="Arial"/>
              <a:sym typeface="Arial"/>
            </a:endParaRPr>
          </a:p>
        </p:txBody>
      </p:sp>
      <p:sp>
        <p:nvSpPr>
          <p:cNvPr id="504" name="Google Shape;504;p33"/>
          <p:cNvSpPr txBox="1"/>
          <p:nvPr/>
        </p:nvSpPr>
        <p:spPr>
          <a:xfrm>
            <a:off x="1871931" y="1340422"/>
            <a:ext cx="9702002" cy="45169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Gentium Basic"/>
                <a:ea typeface="Gentium Basic"/>
                <a:cs typeface="Gentium Basic"/>
                <a:sym typeface="Gentium Basic"/>
              </a:rPr>
              <a:t>Here's some ways to market online delivery</a:t>
            </a:r>
            <a:r>
              <a:rPr lang="en-US" sz="2800">
                <a:solidFill>
                  <a:schemeClr val="dk1"/>
                </a:solidFill>
                <a:latin typeface="Gentium Basic"/>
                <a:ea typeface="Gentium Basic"/>
                <a:cs typeface="Gentium Basic"/>
                <a:sym typeface="Gentium Basic"/>
              </a:rPr>
              <a:t>, </a:t>
            </a:r>
            <a:endParaRPr/>
          </a:p>
          <a:p>
            <a:pPr indent="-342900" lvl="0" marL="342900" marR="0" rtl="0" algn="just">
              <a:lnSpc>
                <a:spcPct val="150000"/>
              </a:lnSpc>
              <a:spcBef>
                <a:spcPts val="0"/>
              </a:spcBef>
              <a:spcAft>
                <a:spcPts val="0"/>
              </a:spcAft>
              <a:buClr>
                <a:schemeClr val="dk1"/>
              </a:buClr>
              <a:buSzPts val="2800"/>
              <a:buFont typeface="Gentium Basic"/>
              <a:buAutoNum type="arabicPeriod"/>
            </a:pPr>
            <a:r>
              <a:rPr lang="en-US" sz="2800">
                <a:solidFill>
                  <a:schemeClr val="dk1"/>
                </a:solidFill>
                <a:latin typeface="Gentium Basic"/>
                <a:ea typeface="Gentium Basic"/>
                <a:cs typeface="Gentium Basic"/>
                <a:sym typeface="Gentium Basic"/>
              </a:rPr>
              <a:t>  </a:t>
            </a:r>
            <a:r>
              <a:rPr b="1" lang="en-US" sz="2800">
                <a:solidFill>
                  <a:schemeClr val="dk1"/>
                </a:solidFill>
                <a:latin typeface="Gentium Basic"/>
                <a:ea typeface="Gentium Basic"/>
                <a:cs typeface="Gentium Basic"/>
                <a:sym typeface="Gentium Basic"/>
              </a:rPr>
              <a:t>Improve on the SEO,</a:t>
            </a:r>
            <a:endParaRPr/>
          </a:p>
          <a:p>
            <a:pPr indent="-342900" lvl="0" marL="342900" marR="0" rtl="0" algn="just">
              <a:lnSpc>
                <a:spcPct val="150000"/>
              </a:lnSpc>
              <a:spcBef>
                <a:spcPts val="0"/>
              </a:spcBef>
              <a:spcAft>
                <a:spcPts val="0"/>
              </a:spcAft>
              <a:buClr>
                <a:schemeClr val="dk1"/>
              </a:buClr>
              <a:buSzPts val="2800"/>
              <a:buFont typeface="Gentium Basic"/>
              <a:buAutoNum type="arabicPeriod"/>
            </a:pPr>
            <a:r>
              <a:rPr lang="en-US" sz="2800">
                <a:solidFill>
                  <a:schemeClr val="dk1"/>
                </a:solidFill>
                <a:latin typeface="Gentium Basic"/>
                <a:ea typeface="Gentium Basic"/>
                <a:cs typeface="Gentium Basic"/>
                <a:sym typeface="Gentium Basic"/>
              </a:rPr>
              <a:t> </a:t>
            </a:r>
            <a:r>
              <a:rPr b="1" lang="en-US" sz="2800">
                <a:solidFill>
                  <a:schemeClr val="dk1"/>
                </a:solidFill>
                <a:latin typeface="Gentium Basic"/>
                <a:ea typeface="Gentium Basic"/>
                <a:cs typeface="Gentium Basic"/>
                <a:sym typeface="Gentium Basic"/>
              </a:rPr>
              <a:t>Google on business profile, and </a:t>
            </a:r>
            <a:endParaRPr/>
          </a:p>
          <a:p>
            <a:pPr indent="-342900" lvl="0" marL="342900" marR="0" rtl="0" algn="just">
              <a:spcBef>
                <a:spcPts val="0"/>
              </a:spcBef>
              <a:spcAft>
                <a:spcPts val="0"/>
              </a:spcAft>
              <a:buClr>
                <a:schemeClr val="dk1"/>
              </a:buClr>
              <a:buSzPts val="2800"/>
              <a:buFont typeface="Gentium Basic"/>
              <a:buAutoNum type="arabicPeriod"/>
            </a:pPr>
            <a:r>
              <a:rPr b="1" lang="en-US" sz="2800">
                <a:solidFill>
                  <a:schemeClr val="dk1"/>
                </a:solidFill>
                <a:latin typeface="Gentium Basic"/>
                <a:ea typeface="Gentium Basic"/>
                <a:cs typeface="Gentium Basic"/>
                <a:sym typeface="Gentium Basic"/>
              </a:rPr>
              <a:t>Improve on the website UI/UX to make online delivery more prominent, by encouraging more testimonials for online delivery customers  with positive feedback </a:t>
            </a:r>
            <a:endParaRPr/>
          </a:p>
          <a:p>
            <a:pPr indent="-342900" lvl="0" marL="342900" marR="0" rtl="0" algn="just">
              <a:lnSpc>
                <a:spcPct val="150000"/>
              </a:lnSpc>
              <a:spcBef>
                <a:spcPts val="0"/>
              </a:spcBef>
              <a:spcAft>
                <a:spcPts val="0"/>
              </a:spcAft>
              <a:buClr>
                <a:schemeClr val="dk1"/>
              </a:buClr>
              <a:buSzPts val="2800"/>
              <a:buFont typeface="Gentium Basic"/>
              <a:buAutoNum type="arabicPeriod"/>
            </a:pPr>
            <a:r>
              <a:rPr b="1" lang="en-US" sz="2800">
                <a:solidFill>
                  <a:schemeClr val="dk1"/>
                </a:solidFill>
                <a:latin typeface="Gentium Basic"/>
                <a:ea typeface="Gentium Basic"/>
                <a:cs typeface="Gentium Basic"/>
                <a:sym typeface="Gentium Basic"/>
              </a:rPr>
              <a:t>Consider hyperlocal advertising to target areas that are more likely to order delivery as they don't have food places nearby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4"/>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11" name="Google Shape;511;p34"/>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12" name="Google Shape;512;p34"/>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13" name="Google Shape;513;p34"/>
          <p:cNvSpPr/>
          <p:nvPr/>
        </p:nvSpPr>
        <p:spPr>
          <a:xfrm>
            <a:off x="2137918" y="43190"/>
            <a:ext cx="791616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Arial Narrow"/>
                <a:ea typeface="Arial Narrow"/>
                <a:cs typeface="Arial Narrow"/>
                <a:sym typeface="Arial Narrow"/>
              </a:rPr>
              <a:t>Customer Journey (Content)</a:t>
            </a:r>
            <a:endParaRPr b="1" sz="2800">
              <a:solidFill>
                <a:schemeClr val="dk1"/>
              </a:solidFill>
              <a:latin typeface="Arial Narrow"/>
              <a:ea typeface="Arial Narrow"/>
              <a:cs typeface="Arial Narrow"/>
              <a:sym typeface="Arial Narrow"/>
            </a:endParaRPr>
          </a:p>
        </p:txBody>
      </p:sp>
      <p:graphicFrame>
        <p:nvGraphicFramePr>
          <p:cNvPr id="514" name="Google Shape;514;p34"/>
          <p:cNvGraphicFramePr/>
          <p:nvPr/>
        </p:nvGraphicFramePr>
        <p:xfrm>
          <a:off x="421342" y="804516"/>
          <a:ext cx="3000000" cy="3000000"/>
        </p:xfrm>
        <a:graphic>
          <a:graphicData uri="http://schemas.openxmlformats.org/drawingml/2006/table">
            <a:tbl>
              <a:tblPr bandRow="1" firstRow="1">
                <a:noFill/>
                <a:tableStyleId>{7D9D6C2A-2E46-4D35-8978-06F01AF83C50}</a:tableStyleId>
              </a:tblPr>
              <a:tblGrid>
                <a:gridCol w="1719000"/>
                <a:gridCol w="1949575"/>
                <a:gridCol w="7824175"/>
              </a:tblGrid>
              <a:tr h="811850">
                <a:tc>
                  <a:txBody>
                    <a:bodyPr/>
                    <a:lstStyle/>
                    <a:p>
                      <a:pPr indent="0" lvl="0" marL="0" marR="0" rtl="0" algn="ctr">
                        <a:spcBef>
                          <a:spcPts val="0"/>
                        </a:spcBef>
                        <a:spcAft>
                          <a:spcPts val="0"/>
                        </a:spcAft>
                        <a:buNone/>
                      </a:pPr>
                      <a:r>
                        <a:t/>
                      </a:r>
                      <a:endParaRPr sz="1600">
                        <a:latin typeface="Arial"/>
                        <a:ea typeface="Arial"/>
                        <a:cs typeface="Arial"/>
                        <a:sym typeface="Arial"/>
                      </a:endParaRPr>
                    </a:p>
                    <a:p>
                      <a:pPr indent="0" lvl="0" marL="0" marR="0" rtl="0" algn="ctr">
                        <a:spcBef>
                          <a:spcPts val="0"/>
                        </a:spcBef>
                        <a:spcAft>
                          <a:spcPts val="0"/>
                        </a:spcAft>
                        <a:buNone/>
                      </a:pPr>
                      <a:r>
                        <a:rPr lang="en-US" sz="1600">
                          <a:latin typeface="Arial"/>
                          <a:ea typeface="Arial"/>
                          <a:cs typeface="Arial"/>
                          <a:sym typeface="Arial"/>
                        </a:rPr>
                        <a:t>Stage</a:t>
                      </a:r>
                      <a:endParaRPr/>
                    </a:p>
                  </a:txBody>
                  <a:tcPr marT="45725" marB="45725" marR="91450" marL="91450"/>
                </a:tc>
                <a:tc>
                  <a:txBody>
                    <a:bodyPr/>
                    <a:lstStyle/>
                    <a:p>
                      <a:pPr indent="0" lvl="0" marL="0" marR="0" rtl="0" algn="ctr">
                        <a:spcBef>
                          <a:spcPts val="0"/>
                        </a:spcBef>
                        <a:spcAft>
                          <a:spcPts val="0"/>
                        </a:spcAft>
                        <a:buNone/>
                      </a:pPr>
                      <a:r>
                        <a:t/>
                      </a:r>
                      <a:endParaRPr sz="1600">
                        <a:latin typeface="Arial"/>
                        <a:ea typeface="Arial"/>
                        <a:cs typeface="Arial"/>
                        <a:sym typeface="Arial"/>
                      </a:endParaRPr>
                    </a:p>
                    <a:p>
                      <a:pPr indent="0" lvl="0" marL="0" marR="0" rtl="0" algn="ctr">
                        <a:spcBef>
                          <a:spcPts val="0"/>
                        </a:spcBef>
                        <a:spcAft>
                          <a:spcPts val="0"/>
                        </a:spcAft>
                        <a:buNone/>
                      </a:pPr>
                      <a:r>
                        <a:rPr lang="en-US" sz="1600">
                          <a:latin typeface="Arial"/>
                          <a:ea typeface="Arial"/>
                          <a:cs typeface="Arial"/>
                          <a:sym typeface="Arial"/>
                        </a:rPr>
                        <a:t>Channels</a:t>
                      </a:r>
                      <a:endParaRPr/>
                    </a:p>
                  </a:txBody>
                  <a:tcPr marT="45725" marB="45725" marR="91450" marL="91450"/>
                </a:tc>
                <a:tc>
                  <a:txBody>
                    <a:bodyPr/>
                    <a:lstStyle/>
                    <a:p>
                      <a:pPr indent="0" lvl="0" marL="0" marR="0" rtl="0" algn="ctr">
                        <a:spcBef>
                          <a:spcPts val="0"/>
                        </a:spcBef>
                        <a:spcAft>
                          <a:spcPts val="0"/>
                        </a:spcAft>
                        <a:buNone/>
                      </a:pPr>
                      <a:r>
                        <a:t/>
                      </a:r>
                      <a:endParaRPr sz="1600">
                        <a:latin typeface="Arial"/>
                        <a:ea typeface="Arial"/>
                        <a:cs typeface="Arial"/>
                        <a:sym typeface="Arial"/>
                      </a:endParaRPr>
                    </a:p>
                    <a:p>
                      <a:pPr indent="0" lvl="0" marL="0" marR="0" rtl="0" algn="ctr">
                        <a:spcBef>
                          <a:spcPts val="0"/>
                        </a:spcBef>
                        <a:spcAft>
                          <a:spcPts val="0"/>
                        </a:spcAft>
                        <a:buNone/>
                      </a:pPr>
                      <a:r>
                        <a:rPr lang="en-US" sz="1600">
                          <a:latin typeface="Arial"/>
                          <a:ea typeface="Arial"/>
                          <a:cs typeface="Arial"/>
                          <a:sym typeface="Arial"/>
                        </a:rPr>
                        <a:t>Content</a:t>
                      </a:r>
                      <a:endParaRPr/>
                    </a:p>
                  </a:txBody>
                  <a:tcPr marT="45725" marB="45725" marR="91450" marL="91450"/>
                </a:tc>
              </a:tr>
              <a:tr h="1386150">
                <a:tc>
                  <a:txBody>
                    <a:bodyPr/>
                    <a:lstStyle/>
                    <a:p>
                      <a:pPr indent="0" lvl="0" marL="0" marR="0" rtl="0" algn="l">
                        <a:spcBef>
                          <a:spcPts val="0"/>
                        </a:spcBef>
                        <a:spcAft>
                          <a:spcPts val="0"/>
                        </a:spcAft>
                        <a:buNone/>
                      </a:pPr>
                      <a:r>
                        <a:rPr lang="en-US" sz="1600">
                          <a:latin typeface="Arial"/>
                          <a:ea typeface="Arial"/>
                          <a:cs typeface="Arial"/>
                          <a:sym typeface="Arial"/>
                        </a:rPr>
                        <a:t> </a:t>
                      </a:r>
                      <a:endParaRPr/>
                    </a:p>
                    <a:p>
                      <a:pPr indent="0" lvl="0" marL="0" marR="0" rtl="0" algn="l">
                        <a:spcBef>
                          <a:spcPts val="0"/>
                        </a:spcBef>
                        <a:spcAft>
                          <a:spcPts val="0"/>
                        </a:spcAft>
                        <a:buNone/>
                      </a:pPr>
                      <a:r>
                        <a:rPr lang="en-US" sz="1600">
                          <a:latin typeface="Arial"/>
                          <a:ea typeface="Arial"/>
                          <a:cs typeface="Arial"/>
                          <a:sym typeface="Arial"/>
                        </a:rPr>
                        <a:t>Awareness</a:t>
                      </a:r>
                      <a:endParaRPr/>
                    </a:p>
                  </a:txBody>
                  <a:tcPr marT="45725" marB="45725" marR="91450" marL="91450"/>
                </a:tc>
                <a:tc>
                  <a:txBody>
                    <a:bodyPr/>
                    <a:lstStyle/>
                    <a:p>
                      <a:pPr indent="0" lvl="0" marL="0" marR="0" rtl="0" algn="l">
                        <a:spcBef>
                          <a:spcPts val="0"/>
                        </a:spcBef>
                        <a:spcAft>
                          <a:spcPts val="0"/>
                        </a:spcAft>
                        <a:buNone/>
                      </a:pPr>
                      <a:r>
                        <a:t/>
                      </a:r>
                      <a:endParaRPr sz="1600">
                        <a:latin typeface="Arial"/>
                        <a:ea typeface="Arial"/>
                        <a:cs typeface="Arial"/>
                        <a:sym typeface="Arial"/>
                      </a:endParaRPr>
                    </a:p>
                    <a:p>
                      <a:pPr indent="0" lvl="0" marL="0" marR="0" rtl="0" algn="l">
                        <a:spcBef>
                          <a:spcPts val="0"/>
                        </a:spcBef>
                        <a:spcAft>
                          <a:spcPts val="0"/>
                        </a:spcAft>
                        <a:buNone/>
                      </a:pPr>
                      <a:r>
                        <a:rPr lang="en-US" sz="1600">
                          <a:latin typeface="Arial"/>
                          <a:ea typeface="Arial"/>
                          <a:cs typeface="Arial"/>
                          <a:sym typeface="Arial"/>
                        </a:rPr>
                        <a:t>Goggle Ads, Social Media, </a:t>
                      </a:r>
                      <a:endParaRPr/>
                    </a:p>
                  </a:txBody>
                  <a:tcPr marT="45725" marB="45725" marR="91450" marL="91450"/>
                </a:tc>
                <a:tc>
                  <a:txBody>
                    <a:bodyPr/>
                    <a:lstStyle/>
                    <a:p>
                      <a:pPr indent="-457200" lvl="0" marL="457200" marR="0" rtl="0" algn="l">
                        <a:lnSpc>
                          <a:spcPct val="150000"/>
                        </a:lnSpc>
                        <a:spcBef>
                          <a:spcPts val="0"/>
                        </a:spcBef>
                        <a:spcAft>
                          <a:spcPts val="0"/>
                        </a:spcAft>
                        <a:buClr>
                          <a:schemeClr val="dk1"/>
                        </a:buClr>
                        <a:buSzPts val="1600"/>
                        <a:buFont typeface="Century Gothic"/>
                        <a:buAutoNum type="arabicPeriod"/>
                      </a:pPr>
                      <a:r>
                        <a:rPr b="1" lang="en-US" sz="1600"/>
                        <a:t>Food Photos:</a:t>
                      </a:r>
                      <a:r>
                        <a:rPr lang="en-US" sz="1600"/>
                        <a:t> High-quality images of signature dishes.</a:t>
                      </a:r>
                      <a:endParaRPr/>
                    </a:p>
                    <a:p>
                      <a:pPr indent="-457200" lvl="0" marL="457200" marR="0" rtl="0" algn="l">
                        <a:lnSpc>
                          <a:spcPct val="150000"/>
                        </a:lnSpc>
                        <a:spcBef>
                          <a:spcPts val="0"/>
                        </a:spcBef>
                        <a:spcAft>
                          <a:spcPts val="0"/>
                        </a:spcAft>
                        <a:buClr>
                          <a:schemeClr val="dk1"/>
                        </a:buClr>
                        <a:buSzPts val="1600"/>
                        <a:buFont typeface="Century Gothic"/>
                        <a:buAutoNum type="arabicPeriod"/>
                      </a:pPr>
                      <a:r>
                        <a:rPr b="1" lang="en-US" sz="1600"/>
                        <a:t>Promo Videos:</a:t>
                      </a:r>
                      <a:r>
                        <a:rPr lang="en-US" sz="1600"/>
                        <a:t> 15-second clips showing the ease of ordering.</a:t>
                      </a:r>
                      <a:endParaRPr/>
                    </a:p>
                    <a:p>
                      <a:pPr indent="-457200" lvl="0" marL="457200" marR="0" rtl="0" algn="l">
                        <a:lnSpc>
                          <a:spcPct val="150000"/>
                        </a:lnSpc>
                        <a:spcBef>
                          <a:spcPts val="0"/>
                        </a:spcBef>
                        <a:spcAft>
                          <a:spcPts val="0"/>
                        </a:spcAft>
                        <a:buClr>
                          <a:schemeClr val="dk1"/>
                        </a:buClr>
                        <a:buSzPts val="1600"/>
                        <a:buFont typeface="Century Gothic"/>
                        <a:buAutoNum type="arabicPeriod"/>
                      </a:pPr>
                      <a:r>
                        <a:rPr b="1" lang="en-US" sz="1600"/>
                        <a:t>Discount Announcements:</a:t>
                      </a:r>
                      <a:r>
                        <a:rPr lang="en-US" sz="1600"/>
                        <a:t> Posts about first-time order discounts.</a:t>
                      </a:r>
                      <a:endParaRPr sz="1600">
                        <a:latin typeface="Arial"/>
                        <a:ea typeface="Arial"/>
                        <a:cs typeface="Arial"/>
                        <a:sym typeface="Arial"/>
                      </a:endParaRPr>
                    </a:p>
                  </a:txBody>
                  <a:tcPr marT="45725" marB="45725" marR="91450" marL="91450"/>
                </a:tc>
              </a:tr>
              <a:tr h="1724700">
                <a:tc>
                  <a:txBody>
                    <a:bodyPr/>
                    <a:lstStyle/>
                    <a:p>
                      <a:pPr indent="0" lvl="0" marL="0" marR="0" rtl="0" algn="l">
                        <a:spcBef>
                          <a:spcPts val="0"/>
                        </a:spcBef>
                        <a:spcAft>
                          <a:spcPts val="0"/>
                        </a:spcAft>
                        <a:buNone/>
                      </a:pPr>
                      <a:r>
                        <a:t/>
                      </a:r>
                      <a:endParaRPr sz="1600">
                        <a:latin typeface="Arial"/>
                        <a:ea typeface="Arial"/>
                        <a:cs typeface="Arial"/>
                        <a:sym typeface="Arial"/>
                      </a:endParaRPr>
                    </a:p>
                    <a:p>
                      <a:pPr indent="0" lvl="0" marL="0" marR="0" rtl="0" algn="l">
                        <a:spcBef>
                          <a:spcPts val="0"/>
                        </a:spcBef>
                        <a:spcAft>
                          <a:spcPts val="0"/>
                        </a:spcAft>
                        <a:buNone/>
                      </a:pPr>
                      <a:r>
                        <a:rPr lang="en-US" sz="1600">
                          <a:latin typeface="Arial"/>
                          <a:ea typeface="Arial"/>
                          <a:cs typeface="Arial"/>
                          <a:sym typeface="Arial"/>
                        </a:rPr>
                        <a:t>Consideration</a:t>
                      </a:r>
                      <a:endParaRPr/>
                    </a:p>
                    <a:p>
                      <a:pPr indent="0" lvl="0" marL="0" marR="0" rtl="0" algn="l">
                        <a:spcBef>
                          <a:spcPts val="0"/>
                        </a:spcBef>
                        <a:spcAft>
                          <a:spcPts val="0"/>
                        </a:spcAft>
                        <a:buNone/>
                      </a:pPr>
                      <a:r>
                        <a:t/>
                      </a:r>
                      <a:endParaRPr sz="16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t/>
                      </a:r>
                      <a:endParaRPr sz="1600">
                        <a:latin typeface="Arial"/>
                        <a:ea typeface="Arial"/>
                        <a:cs typeface="Arial"/>
                        <a:sym typeface="Arial"/>
                      </a:endParaRPr>
                    </a:p>
                    <a:p>
                      <a:pPr indent="0" lvl="0" marL="0" marR="0" rtl="0" algn="l">
                        <a:spcBef>
                          <a:spcPts val="0"/>
                        </a:spcBef>
                        <a:spcAft>
                          <a:spcPts val="0"/>
                        </a:spcAft>
                        <a:buNone/>
                      </a:pPr>
                      <a:r>
                        <a:rPr lang="en-US" sz="1600">
                          <a:latin typeface="Arial"/>
                          <a:ea typeface="Arial"/>
                          <a:cs typeface="Arial"/>
                          <a:sym typeface="Arial"/>
                        </a:rPr>
                        <a:t>Landing Page, Retargeting ads, Email Marketing</a:t>
                      </a:r>
                      <a:endParaRPr/>
                    </a:p>
                    <a:p>
                      <a:pPr indent="0" lvl="0" marL="0" marR="0" rtl="0" algn="l">
                        <a:spcBef>
                          <a:spcPts val="0"/>
                        </a:spcBef>
                        <a:spcAft>
                          <a:spcPts val="0"/>
                        </a:spcAft>
                        <a:buNone/>
                      </a:pPr>
                      <a:r>
                        <a:t/>
                      </a:r>
                      <a:endParaRPr sz="1600">
                        <a:latin typeface="Arial"/>
                        <a:ea typeface="Arial"/>
                        <a:cs typeface="Arial"/>
                        <a:sym typeface="Arial"/>
                      </a:endParaRPr>
                    </a:p>
                  </a:txBody>
                  <a:tcPr marT="45725" marB="45725" marR="91450" marL="91450"/>
                </a:tc>
                <a:tc>
                  <a:txBody>
                    <a:bodyPr/>
                    <a:lstStyle/>
                    <a:p>
                      <a:pPr indent="-457200" lvl="0" marL="457200" marR="0" rtl="0" algn="l">
                        <a:lnSpc>
                          <a:spcPct val="150000"/>
                        </a:lnSpc>
                        <a:spcBef>
                          <a:spcPts val="0"/>
                        </a:spcBef>
                        <a:spcAft>
                          <a:spcPts val="0"/>
                        </a:spcAft>
                        <a:buClr>
                          <a:schemeClr val="dk1"/>
                        </a:buClr>
                        <a:buSzPts val="1600"/>
                        <a:buFont typeface="Century Gothic"/>
                        <a:buAutoNum type="arabicPeriod"/>
                      </a:pPr>
                      <a:r>
                        <a:rPr b="1" lang="en-US" sz="1600"/>
                        <a:t>Customer Reviews:</a:t>
                      </a:r>
                      <a:r>
                        <a:rPr lang="en-US" sz="1600"/>
                        <a:t> Short testimonials from happy delivery customers.</a:t>
                      </a:r>
                      <a:endParaRPr/>
                    </a:p>
                    <a:p>
                      <a:pPr indent="-457200" lvl="0" marL="457200" marR="0" rtl="0" algn="l">
                        <a:lnSpc>
                          <a:spcPct val="150000"/>
                        </a:lnSpc>
                        <a:spcBef>
                          <a:spcPts val="0"/>
                        </a:spcBef>
                        <a:spcAft>
                          <a:spcPts val="0"/>
                        </a:spcAft>
                        <a:buClr>
                          <a:schemeClr val="dk1"/>
                        </a:buClr>
                        <a:buSzPts val="1600"/>
                        <a:buFont typeface="Century Gothic"/>
                        <a:buAutoNum type="arabicPeriod"/>
                      </a:pPr>
                      <a:r>
                        <a:rPr b="1" lang="en-US" sz="1600"/>
                        <a:t>Dish Comparisons:</a:t>
                      </a:r>
                      <a:r>
                        <a:rPr lang="en-US" sz="1600"/>
                        <a:t> Simple graphics comparing Thai To Go’s food to competitors.</a:t>
                      </a:r>
                      <a:endParaRPr/>
                    </a:p>
                    <a:p>
                      <a:pPr indent="-457200" lvl="0" marL="457200" marR="0" rtl="0" algn="l">
                        <a:lnSpc>
                          <a:spcPct val="150000"/>
                        </a:lnSpc>
                        <a:spcBef>
                          <a:spcPts val="0"/>
                        </a:spcBef>
                        <a:spcAft>
                          <a:spcPts val="0"/>
                        </a:spcAft>
                        <a:buClr>
                          <a:schemeClr val="dk1"/>
                        </a:buClr>
                        <a:buSzPts val="1600"/>
                        <a:buFont typeface="Century Gothic"/>
                        <a:buAutoNum type="arabicPeriod"/>
                      </a:pPr>
                      <a:r>
                        <a:rPr b="1" lang="en-US" sz="1600"/>
                        <a:t>Flavor Quiz:</a:t>
                      </a:r>
                      <a:r>
                        <a:rPr lang="en-US" sz="1600"/>
                        <a:t> An interactive quiz to help customers choose the right dish.</a:t>
                      </a:r>
                      <a:endParaRPr sz="1600">
                        <a:latin typeface="Arial"/>
                        <a:ea typeface="Arial"/>
                        <a:cs typeface="Arial"/>
                        <a:sym typeface="Arial"/>
                      </a:endParaRPr>
                    </a:p>
                  </a:txBody>
                  <a:tcPr marT="45725" marB="45725" marR="91450" marL="91450"/>
                </a:tc>
              </a:tr>
              <a:tr h="1647700">
                <a:tc>
                  <a:txBody>
                    <a:bodyPr/>
                    <a:lstStyle/>
                    <a:p>
                      <a:pPr indent="0" lvl="0" marL="0" marR="0" rtl="0" algn="l">
                        <a:spcBef>
                          <a:spcPts val="0"/>
                        </a:spcBef>
                        <a:spcAft>
                          <a:spcPts val="0"/>
                        </a:spcAft>
                        <a:buNone/>
                      </a:pPr>
                      <a:r>
                        <a:t/>
                      </a:r>
                      <a:endParaRPr sz="1600">
                        <a:latin typeface="Arial"/>
                        <a:ea typeface="Arial"/>
                        <a:cs typeface="Arial"/>
                        <a:sym typeface="Arial"/>
                      </a:endParaRPr>
                    </a:p>
                    <a:p>
                      <a:pPr indent="0" lvl="0" marL="0" marR="0" rtl="0" algn="l">
                        <a:spcBef>
                          <a:spcPts val="0"/>
                        </a:spcBef>
                        <a:spcAft>
                          <a:spcPts val="0"/>
                        </a:spcAft>
                        <a:buNone/>
                      </a:pPr>
                      <a:r>
                        <a:rPr lang="en-US" sz="1600">
                          <a:latin typeface="Arial"/>
                          <a:ea typeface="Arial"/>
                          <a:cs typeface="Arial"/>
                          <a:sym typeface="Arial"/>
                        </a:rPr>
                        <a:t>Decision</a:t>
                      </a:r>
                      <a:endParaRPr/>
                    </a:p>
                  </a:txBody>
                  <a:tcPr marT="45725" marB="45725" marR="91450" marL="91450"/>
                </a:tc>
                <a:tc>
                  <a:txBody>
                    <a:bodyPr/>
                    <a:lstStyle/>
                    <a:p>
                      <a:pPr indent="0" lvl="0" marL="0" marR="0" rtl="0" algn="l">
                        <a:spcBef>
                          <a:spcPts val="0"/>
                        </a:spcBef>
                        <a:spcAft>
                          <a:spcPts val="0"/>
                        </a:spcAft>
                        <a:buNone/>
                      </a:pPr>
                      <a:r>
                        <a:t/>
                      </a:r>
                      <a:endParaRPr sz="1600">
                        <a:latin typeface="Arial"/>
                        <a:ea typeface="Arial"/>
                        <a:cs typeface="Arial"/>
                        <a:sym typeface="Arial"/>
                      </a:endParaRPr>
                    </a:p>
                    <a:p>
                      <a:pPr indent="0" lvl="0" marL="0" marR="0" rtl="0" algn="l">
                        <a:spcBef>
                          <a:spcPts val="0"/>
                        </a:spcBef>
                        <a:spcAft>
                          <a:spcPts val="0"/>
                        </a:spcAft>
                        <a:buNone/>
                      </a:pPr>
                      <a:r>
                        <a:rPr lang="en-US" sz="1600">
                          <a:latin typeface="Arial"/>
                          <a:ea typeface="Arial"/>
                          <a:cs typeface="Arial"/>
                          <a:sym typeface="Arial"/>
                        </a:rPr>
                        <a:t>Google Local Campaigns, Website, Social Media</a:t>
                      </a:r>
                      <a:endParaRPr/>
                    </a:p>
                  </a:txBody>
                  <a:tcPr marT="45725" marB="45725" marR="91450" marL="91450"/>
                </a:tc>
                <a:tc>
                  <a:txBody>
                    <a:bodyPr/>
                    <a:lstStyle/>
                    <a:p>
                      <a:pPr indent="-457200" lvl="0" marL="457200" marR="0" rtl="0" algn="l">
                        <a:lnSpc>
                          <a:spcPct val="150000"/>
                        </a:lnSpc>
                        <a:spcBef>
                          <a:spcPts val="0"/>
                        </a:spcBef>
                        <a:spcAft>
                          <a:spcPts val="0"/>
                        </a:spcAft>
                        <a:buClr>
                          <a:schemeClr val="dk1"/>
                        </a:buClr>
                        <a:buSzPts val="1600"/>
                        <a:buFont typeface="Century Gothic"/>
                        <a:buAutoNum type="arabicPeriod"/>
                      </a:pPr>
                      <a:r>
                        <a:rPr b="1" lang="en-US" sz="1600"/>
                        <a:t>Limited-Time Offers:</a:t>
                      </a:r>
                      <a:r>
                        <a:rPr lang="en-US" sz="1600"/>
                        <a:t> Posts promoting special discounts or free delivery.</a:t>
                      </a:r>
                      <a:endParaRPr/>
                    </a:p>
                    <a:p>
                      <a:pPr indent="-457200" lvl="0" marL="457200" marR="0" rtl="0" algn="l">
                        <a:lnSpc>
                          <a:spcPct val="150000"/>
                        </a:lnSpc>
                        <a:spcBef>
                          <a:spcPts val="0"/>
                        </a:spcBef>
                        <a:spcAft>
                          <a:spcPts val="0"/>
                        </a:spcAft>
                        <a:buClr>
                          <a:schemeClr val="dk1"/>
                        </a:buClr>
                        <a:buSzPts val="1600"/>
                        <a:buFont typeface="Century Gothic"/>
                        <a:buAutoNum type="arabicPeriod"/>
                      </a:pPr>
                      <a:r>
                        <a:rPr b="1" lang="en-US" sz="1600"/>
                        <a:t>Clear CTAs:</a:t>
                      </a:r>
                      <a:r>
                        <a:rPr lang="en-US" sz="1600"/>
                        <a:t> Prominent “Order Now” buttons on the website and ads.</a:t>
                      </a:r>
                      <a:endParaRPr/>
                    </a:p>
                    <a:p>
                      <a:pPr indent="-457200" lvl="0" marL="457200" marR="0" rtl="0" algn="l">
                        <a:lnSpc>
                          <a:spcPct val="150000"/>
                        </a:lnSpc>
                        <a:spcBef>
                          <a:spcPts val="0"/>
                        </a:spcBef>
                        <a:spcAft>
                          <a:spcPts val="0"/>
                        </a:spcAft>
                        <a:buClr>
                          <a:schemeClr val="dk1"/>
                        </a:buClr>
                        <a:buSzPts val="1600"/>
                        <a:buFont typeface="Century Gothic"/>
                        <a:buAutoNum type="arabicPeriod"/>
                      </a:pPr>
                      <a:r>
                        <a:rPr b="1" lang="en-US" sz="1600"/>
                        <a:t>FAQ Section:</a:t>
                      </a:r>
                      <a:r>
                        <a:rPr lang="en-US" sz="1600"/>
                        <a:t> Quick answers to common delivery questions, like delivery times and payment options.</a:t>
                      </a:r>
                      <a:endParaRPr sz="16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20" name="Google Shape;520;p35"/>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21" name="Google Shape;521;p35"/>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22" name="Google Shape;522;p35"/>
          <p:cNvSpPr txBox="1"/>
          <p:nvPr/>
        </p:nvSpPr>
        <p:spPr>
          <a:xfrm>
            <a:off x="2386296" y="664964"/>
            <a:ext cx="3118370" cy="505874"/>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b="1" lang="en-US" sz="2800">
                <a:solidFill>
                  <a:schemeClr val="dk1"/>
                </a:solidFill>
                <a:latin typeface="Arial Narrow"/>
                <a:ea typeface="Arial Narrow"/>
                <a:cs typeface="Arial Narrow"/>
                <a:sym typeface="Arial Narrow"/>
              </a:rPr>
              <a:t>Marketing Funnel</a:t>
            </a:r>
            <a:endParaRPr b="1" sz="2800">
              <a:solidFill>
                <a:schemeClr val="dk1"/>
              </a:solidFill>
              <a:latin typeface="Arial Narrow"/>
              <a:ea typeface="Arial Narrow"/>
              <a:cs typeface="Arial Narrow"/>
              <a:sym typeface="Arial Narrow"/>
            </a:endParaRPr>
          </a:p>
        </p:txBody>
      </p:sp>
      <p:grpSp>
        <p:nvGrpSpPr>
          <p:cNvPr id="523" name="Google Shape;523;p35"/>
          <p:cNvGrpSpPr/>
          <p:nvPr/>
        </p:nvGrpSpPr>
        <p:grpSpPr>
          <a:xfrm>
            <a:off x="1392552" y="1674766"/>
            <a:ext cx="8866419" cy="4227373"/>
            <a:chOff x="100" y="1774455"/>
            <a:chExt cx="9465275" cy="4349905"/>
          </a:xfrm>
        </p:grpSpPr>
        <p:sp>
          <p:nvSpPr>
            <p:cNvPr id="524" name="Google Shape;524;p35"/>
            <p:cNvSpPr/>
            <p:nvPr/>
          </p:nvSpPr>
          <p:spPr>
            <a:xfrm>
              <a:off x="3739394" y="1950764"/>
              <a:ext cx="1479976" cy="895672"/>
            </a:xfrm>
            <a:custGeom>
              <a:rect b="b" l="l" r="r" t="t"/>
              <a:pathLst>
                <a:path extrusionOk="0" h="608266" w="1005077">
                  <a:moveTo>
                    <a:pt x="296599" y="0"/>
                  </a:moveTo>
                  <a:lnTo>
                    <a:pt x="1005078" y="0"/>
                  </a:lnTo>
                  <a:lnTo>
                    <a:pt x="708955" y="608266"/>
                  </a:lnTo>
                  <a:lnTo>
                    <a:pt x="0" y="608266"/>
                  </a:lnTo>
                  <a:close/>
                </a:path>
              </a:pathLst>
            </a:custGeom>
            <a:solidFill>
              <a:srgbClr val="44546A"/>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25" name="Google Shape;525;p35"/>
            <p:cNvSpPr/>
            <p:nvPr/>
          </p:nvSpPr>
          <p:spPr>
            <a:xfrm>
              <a:off x="3229157" y="3048328"/>
              <a:ext cx="1479415" cy="895685"/>
            </a:xfrm>
            <a:custGeom>
              <a:rect b="b" l="l" r="r" t="t"/>
              <a:pathLst>
                <a:path extrusionOk="0" h="608275" w="1004696">
                  <a:moveTo>
                    <a:pt x="296599" y="0"/>
                  </a:moveTo>
                  <a:lnTo>
                    <a:pt x="1004697" y="0"/>
                  </a:lnTo>
                  <a:lnTo>
                    <a:pt x="708965" y="608276"/>
                  </a:lnTo>
                  <a:lnTo>
                    <a:pt x="0" y="608276"/>
                  </a:lnTo>
                  <a:close/>
                </a:path>
              </a:pathLst>
            </a:custGeom>
            <a:solidFill>
              <a:srgbClr val="4472C4"/>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26" name="Google Shape;526;p35"/>
            <p:cNvSpPr/>
            <p:nvPr/>
          </p:nvSpPr>
          <p:spPr>
            <a:xfrm>
              <a:off x="2716456" y="4145906"/>
              <a:ext cx="1480930" cy="895685"/>
            </a:xfrm>
            <a:custGeom>
              <a:rect b="b" l="l" r="r" t="t"/>
              <a:pathLst>
                <a:path extrusionOk="0" h="608275" w="1005725">
                  <a:moveTo>
                    <a:pt x="296799" y="0"/>
                  </a:moveTo>
                  <a:lnTo>
                    <a:pt x="1005726" y="0"/>
                  </a:lnTo>
                  <a:lnTo>
                    <a:pt x="709127" y="608276"/>
                  </a:lnTo>
                  <a:lnTo>
                    <a:pt x="0" y="608276"/>
                  </a:lnTo>
                  <a:close/>
                </a:path>
              </a:pathLst>
            </a:custGeom>
            <a:solidFill>
              <a:srgbClr val="ED7D31"/>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27" name="Google Shape;527;p35"/>
            <p:cNvSpPr/>
            <p:nvPr/>
          </p:nvSpPr>
          <p:spPr>
            <a:xfrm>
              <a:off x="2181083" y="5230230"/>
              <a:ext cx="1480130" cy="894130"/>
            </a:xfrm>
            <a:custGeom>
              <a:rect b="b" l="l" r="r" t="t"/>
              <a:pathLst>
                <a:path extrusionOk="0" h="607219" w="1005182">
                  <a:moveTo>
                    <a:pt x="296094" y="0"/>
                  </a:moveTo>
                  <a:lnTo>
                    <a:pt x="1005183" y="0"/>
                  </a:lnTo>
                  <a:lnTo>
                    <a:pt x="707793" y="607219"/>
                  </a:lnTo>
                  <a:lnTo>
                    <a:pt x="0" y="607219"/>
                  </a:lnTo>
                  <a:close/>
                </a:path>
              </a:pathLst>
            </a:custGeom>
            <a:solidFill>
              <a:srgbClr val="A5A5A5"/>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grpSp>
          <p:nvGrpSpPr>
            <p:cNvPr id="528" name="Google Shape;528;p35"/>
            <p:cNvGrpSpPr/>
            <p:nvPr/>
          </p:nvGrpSpPr>
          <p:grpSpPr>
            <a:xfrm>
              <a:off x="100" y="1774455"/>
              <a:ext cx="4060482" cy="4342666"/>
              <a:chOff x="2742237" y="2526829"/>
              <a:chExt cx="2756420" cy="2947978"/>
            </a:xfrm>
          </p:grpSpPr>
          <p:sp>
            <p:nvSpPr>
              <p:cNvPr id="529" name="Google Shape;529;p35"/>
              <p:cNvSpPr/>
              <p:nvPr/>
            </p:nvSpPr>
            <p:spPr>
              <a:xfrm>
                <a:off x="3104902" y="3378812"/>
                <a:ext cx="2033749" cy="701126"/>
              </a:xfrm>
              <a:custGeom>
                <a:rect b="b" l="l" r="r" t="t"/>
                <a:pathLst>
                  <a:path extrusionOk="0" h="701126" w="2033749">
                    <a:moveTo>
                      <a:pt x="0" y="5296"/>
                    </a:moveTo>
                    <a:lnTo>
                      <a:pt x="296589" y="611715"/>
                    </a:lnTo>
                    <a:cubicBezTo>
                      <a:pt x="296589" y="611715"/>
                      <a:pt x="430797" y="651996"/>
                      <a:pt x="648072" y="678494"/>
                    </a:cubicBezTo>
                    <a:lnTo>
                      <a:pt x="669969" y="651434"/>
                    </a:lnTo>
                    <a:lnTo>
                      <a:pt x="648072" y="678494"/>
                    </a:lnTo>
                    <a:cubicBezTo>
                      <a:pt x="843515" y="702336"/>
                      <a:pt x="1106186" y="714966"/>
                      <a:pt x="1399042" y="677104"/>
                    </a:cubicBezTo>
                    <a:lnTo>
                      <a:pt x="1376953" y="651434"/>
                    </a:lnTo>
                    <a:lnTo>
                      <a:pt x="1399042" y="677104"/>
                    </a:lnTo>
                    <a:cubicBezTo>
                      <a:pt x="1508208" y="662988"/>
                      <a:pt x="1621536" y="641909"/>
                      <a:pt x="1737160" y="611715"/>
                    </a:cubicBezTo>
                    <a:lnTo>
                      <a:pt x="2033749" y="0"/>
                    </a:lnTo>
                    <a:cubicBezTo>
                      <a:pt x="1083078" y="182718"/>
                      <a:pt x="0" y="5296"/>
                      <a:pt x="0" y="5296"/>
                    </a:cubicBezTo>
                    <a:close/>
                  </a:path>
                </a:pathLst>
              </a:custGeom>
              <a:solidFill>
                <a:srgbClr val="4472C4"/>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30" name="Google Shape;530;p35"/>
              <p:cNvSpPr/>
              <p:nvPr/>
            </p:nvSpPr>
            <p:spPr>
              <a:xfrm>
                <a:off x="3104902" y="3318205"/>
                <a:ext cx="2033749" cy="143221"/>
              </a:xfrm>
              <a:custGeom>
                <a:rect b="b" l="l" r="r" t="t"/>
                <a:pathLst>
                  <a:path extrusionOk="0" h="143221" w="2033749">
                    <a:moveTo>
                      <a:pt x="423329" y="0"/>
                    </a:moveTo>
                    <a:cubicBezTo>
                      <a:pt x="422539" y="57"/>
                      <a:pt x="161287" y="18316"/>
                      <a:pt x="0" y="65913"/>
                    </a:cubicBezTo>
                    <a:cubicBezTo>
                      <a:pt x="0" y="65913"/>
                      <a:pt x="1083078" y="243335"/>
                      <a:pt x="2033749" y="60617"/>
                    </a:cubicBezTo>
                    <a:cubicBezTo>
                      <a:pt x="2033749" y="60617"/>
                      <a:pt x="1821799" y="14621"/>
                      <a:pt x="1586170" y="1867"/>
                    </a:cubicBezTo>
                    <a:lnTo>
                      <a:pt x="1586160" y="1857"/>
                    </a:lnTo>
                    <a:cubicBezTo>
                      <a:pt x="1422940" y="19421"/>
                      <a:pt x="1231354" y="33214"/>
                      <a:pt x="1027471" y="34137"/>
                    </a:cubicBezTo>
                    <a:cubicBezTo>
                      <a:pt x="807615" y="35128"/>
                      <a:pt x="598618" y="19669"/>
                      <a:pt x="423329" y="0"/>
                    </a:cubicBezTo>
                    <a:close/>
                  </a:path>
                </a:pathLst>
              </a:custGeom>
              <a:solidFill>
                <a:srgbClr val="8DA9DB"/>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31" name="Google Shape;531;p35"/>
              <p:cNvSpPr/>
              <p:nvPr/>
            </p:nvSpPr>
            <p:spPr>
              <a:xfrm>
                <a:off x="3462394" y="4125991"/>
                <a:ext cx="1313945" cy="690048"/>
              </a:xfrm>
              <a:custGeom>
                <a:rect b="b" l="l" r="r" t="t"/>
                <a:pathLst>
                  <a:path extrusionOk="0" h="690048" w="1313945">
                    <a:moveTo>
                      <a:pt x="0" y="2239"/>
                    </a:moveTo>
                    <a:lnTo>
                      <a:pt x="299237" y="608657"/>
                    </a:lnTo>
                    <a:cubicBezTo>
                      <a:pt x="390954" y="655206"/>
                      <a:pt x="478812" y="679742"/>
                      <a:pt x="559708" y="690048"/>
                    </a:cubicBezTo>
                    <a:cubicBezTo>
                      <a:pt x="634213" y="679780"/>
                      <a:pt x="701526" y="681542"/>
                      <a:pt x="758390" y="688724"/>
                    </a:cubicBezTo>
                    <a:cubicBezTo>
                      <a:pt x="917524" y="666560"/>
                      <a:pt x="1019470" y="601304"/>
                      <a:pt x="1019470" y="601304"/>
                    </a:cubicBezTo>
                    <a:lnTo>
                      <a:pt x="1313945" y="0"/>
                    </a:lnTo>
                    <a:cubicBezTo>
                      <a:pt x="1313936" y="0"/>
                      <a:pt x="718052" y="209960"/>
                      <a:pt x="0" y="2239"/>
                    </a:cubicBezTo>
                    <a:close/>
                  </a:path>
                </a:pathLst>
              </a:custGeom>
              <a:solidFill>
                <a:srgbClr val="ED7D31"/>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32" name="Google Shape;532;p35"/>
              <p:cNvSpPr/>
              <p:nvPr/>
            </p:nvSpPr>
            <p:spPr>
              <a:xfrm>
                <a:off x="3462394" y="4055916"/>
                <a:ext cx="1313935" cy="164057"/>
              </a:xfrm>
              <a:custGeom>
                <a:rect b="b" l="l" r="r" t="t"/>
                <a:pathLst>
                  <a:path extrusionOk="0" h="164057" w="1313935">
                    <a:moveTo>
                      <a:pt x="290579" y="1400"/>
                    </a:moveTo>
                    <a:lnTo>
                      <a:pt x="290579" y="1400"/>
                    </a:lnTo>
                    <a:cubicBezTo>
                      <a:pt x="290579" y="1410"/>
                      <a:pt x="100632" y="29947"/>
                      <a:pt x="0" y="72314"/>
                    </a:cubicBezTo>
                    <a:cubicBezTo>
                      <a:pt x="718052" y="280035"/>
                      <a:pt x="1313936" y="70075"/>
                      <a:pt x="1313936" y="70075"/>
                    </a:cubicBezTo>
                    <a:cubicBezTo>
                      <a:pt x="1235688" y="30947"/>
                      <a:pt x="1041578" y="38"/>
                      <a:pt x="1041578" y="38"/>
                    </a:cubicBezTo>
                    <a:lnTo>
                      <a:pt x="1041549" y="0"/>
                    </a:lnTo>
                    <a:cubicBezTo>
                      <a:pt x="748694" y="37862"/>
                      <a:pt x="486023" y="25232"/>
                      <a:pt x="290579" y="1400"/>
                    </a:cubicBezTo>
                    <a:close/>
                  </a:path>
                </a:pathLst>
              </a:custGeom>
              <a:solidFill>
                <a:srgbClr val="F4B081"/>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33" name="Google Shape;533;p35"/>
              <p:cNvSpPr/>
              <p:nvPr/>
            </p:nvSpPr>
            <p:spPr>
              <a:xfrm>
                <a:off x="2742237" y="2632843"/>
                <a:ext cx="2756420" cy="719535"/>
              </a:xfrm>
              <a:custGeom>
                <a:rect b="b" l="l" r="r" t="t"/>
                <a:pathLst>
                  <a:path extrusionOk="0" h="719535" w="2756420">
                    <a:moveTo>
                      <a:pt x="1334519" y="113071"/>
                    </a:moveTo>
                    <a:cubicBezTo>
                      <a:pt x="743988" y="107775"/>
                      <a:pt x="0" y="0"/>
                      <a:pt x="0" y="0"/>
                    </a:cubicBezTo>
                    <a:lnTo>
                      <a:pt x="296456" y="608276"/>
                    </a:lnTo>
                    <a:cubicBezTo>
                      <a:pt x="296456" y="608276"/>
                      <a:pt x="494662" y="652663"/>
                      <a:pt x="785994" y="685362"/>
                    </a:cubicBezTo>
                    <a:cubicBezTo>
                      <a:pt x="785994" y="685362"/>
                      <a:pt x="786032" y="685362"/>
                      <a:pt x="786032" y="685362"/>
                    </a:cubicBezTo>
                    <a:lnTo>
                      <a:pt x="810197" y="658587"/>
                    </a:lnTo>
                    <a:lnTo>
                      <a:pt x="786032" y="685362"/>
                    </a:lnTo>
                    <a:cubicBezTo>
                      <a:pt x="786032" y="685362"/>
                      <a:pt x="785994" y="685362"/>
                      <a:pt x="785994" y="685362"/>
                    </a:cubicBezTo>
                    <a:cubicBezTo>
                      <a:pt x="961282" y="705040"/>
                      <a:pt x="1170280" y="720490"/>
                      <a:pt x="1390126" y="719490"/>
                    </a:cubicBezTo>
                    <a:cubicBezTo>
                      <a:pt x="1594009" y="718566"/>
                      <a:pt x="1785595" y="704774"/>
                      <a:pt x="1948815" y="687210"/>
                    </a:cubicBezTo>
                    <a:lnTo>
                      <a:pt x="1919745" y="640042"/>
                    </a:lnTo>
                    <a:lnTo>
                      <a:pt x="1948815" y="687210"/>
                    </a:lnTo>
                    <a:cubicBezTo>
                      <a:pt x="2254110" y="654358"/>
                      <a:pt x="2459965" y="608266"/>
                      <a:pt x="2459965" y="608266"/>
                    </a:cubicBezTo>
                    <a:lnTo>
                      <a:pt x="2756421" y="4953"/>
                    </a:lnTo>
                    <a:cubicBezTo>
                      <a:pt x="2687441" y="29251"/>
                      <a:pt x="1925050" y="118367"/>
                      <a:pt x="1334519" y="113071"/>
                    </a:cubicBezTo>
                    <a:close/>
                  </a:path>
                </a:pathLst>
              </a:custGeom>
              <a:solidFill>
                <a:srgbClr val="44546A"/>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34" name="Google Shape;534;p35"/>
              <p:cNvSpPr/>
              <p:nvPr/>
            </p:nvSpPr>
            <p:spPr>
              <a:xfrm>
                <a:off x="2742237" y="2526829"/>
                <a:ext cx="2756420" cy="219311"/>
              </a:xfrm>
              <a:custGeom>
                <a:rect b="b" l="l" r="r" t="t"/>
                <a:pathLst>
                  <a:path extrusionOk="0" h="219311" w="2756420">
                    <a:moveTo>
                      <a:pt x="0" y="106014"/>
                    </a:moveTo>
                    <a:cubicBezTo>
                      <a:pt x="0" y="106014"/>
                      <a:pt x="743988" y="213789"/>
                      <a:pt x="1334519" y="219085"/>
                    </a:cubicBezTo>
                    <a:cubicBezTo>
                      <a:pt x="1925050" y="224381"/>
                      <a:pt x="2687441" y="135265"/>
                      <a:pt x="2756421" y="110976"/>
                    </a:cubicBezTo>
                    <a:cubicBezTo>
                      <a:pt x="2756421" y="110976"/>
                      <a:pt x="1409643" y="-135378"/>
                      <a:pt x="0" y="106014"/>
                    </a:cubicBezTo>
                    <a:close/>
                  </a:path>
                </a:pathLst>
              </a:custGeom>
              <a:solidFill>
                <a:srgbClr val="8296B0"/>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35" name="Google Shape;535;p35"/>
              <p:cNvSpPr/>
              <p:nvPr/>
            </p:nvSpPr>
            <p:spPr>
              <a:xfrm>
                <a:off x="3831135" y="4867322"/>
                <a:ext cx="580710" cy="607485"/>
              </a:xfrm>
              <a:custGeom>
                <a:rect b="b" l="l" r="r" t="t"/>
                <a:pathLst>
                  <a:path extrusionOk="0" h="607485" w="580710">
                    <a:moveTo>
                      <a:pt x="0" y="0"/>
                    </a:moveTo>
                    <a:lnTo>
                      <a:pt x="290646" y="607486"/>
                    </a:lnTo>
                    <a:lnTo>
                      <a:pt x="580711" y="0"/>
                    </a:lnTo>
                    <a:cubicBezTo>
                      <a:pt x="287017" y="132817"/>
                      <a:pt x="0" y="0"/>
                      <a:pt x="0" y="0"/>
                    </a:cubicBezTo>
                    <a:close/>
                  </a:path>
                </a:pathLst>
              </a:custGeom>
              <a:solidFill>
                <a:srgbClr val="A5A5A5"/>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36" name="Google Shape;536;p35"/>
              <p:cNvSpPr/>
              <p:nvPr/>
            </p:nvSpPr>
            <p:spPr>
              <a:xfrm>
                <a:off x="3831135" y="4808833"/>
                <a:ext cx="580710" cy="117528"/>
              </a:xfrm>
              <a:custGeom>
                <a:rect b="b" l="l" r="r" t="t"/>
                <a:pathLst>
                  <a:path extrusionOk="0" h="117528" w="580710">
                    <a:moveTo>
                      <a:pt x="190967" y="7207"/>
                    </a:moveTo>
                    <a:cubicBezTo>
                      <a:pt x="201721" y="8578"/>
                      <a:pt x="212379" y="9740"/>
                      <a:pt x="222885" y="10626"/>
                    </a:cubicBezTo>
                    <a:cubicBezTo>
                      <a:pt x="212379" y="9740"/>
                      <a:pt x="201721" y="8569"/>
                      <a:pt x="190967" y="7207"/>
                    </a:cubicBezTo>
                    <a:cubicBezTo>
                      <a:pt x="131359" y="15417"/>
                      <a:pt x="67208" y="31267"/>
                      <a:pt x="0" y="58499"/>
                    </a:cubicBezTo>
                    <a:cubicBezTo>
                      <a:pt x="0" y="58499"/>
                      <a:pt x="287017" y="191316"/>
                      <a:pt x="580711" y="58499"/>
                    </a:cubicBezTo>
                    <a:cubicBezTo>
                      <a:pt x="580711" y="58499"/>
                      <a:pt x="507521" y="20780"/>
                      <a:pt x="389649" y="5883"/>
                    </a:cubicBezTo>
                    <a:cubicBezTo>
                      <a:pt x="382191" y="6921"/>
                      <a:pt x="374761" y="7978"/>
                      <a:pt x="367056" y="8817"/>
                    </a:cubicBezTo>
                    <a:cubicBezTo>
                      <a:pt x="374761" y="7978"/>
                      <a:pt x="382191" y="6921"/>
                      <a:pt x="389649" y="5883"/>
                    </a:cubicBezTo>
                    <a:cubicBezTo>
                      <a:pt x="332775" y="-1299"/>
                      <a:pt x="265471" y="-3061"/>
                      <a:pt x="190967" y="7207"/>
                    </a:cubicBezTo>
                    <a:close/>
                  </a:path>
                </a:pathLst>
              </a:custGeom>
              <a:solidFill>
                <a:srgbClr val="C9C9C9"/>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grpSp>
        <p:grpSp>
          <p:nvGrpSpPr>
            <p:cNvPr id="537" name="Google Shape;537;p35"/>
            <p:cNvGrpSpPr/>
            <p:nvPr/>
          </p:nvGrpSpPr>
          <p:grpSpPr>
            <a:xfrm>
              <a:off x="2032291" y="1937921"/>
              <a:ext cx="2028291" cy="4179201"/>
              <a:chOff x="4121772" y="2637796"/>
              <a:chExt cx="1376886" cy="2837011"/>
            </a:xfrm>
          </p:grpSpPr>
          <p:sp>
            <p:nvSpPr>
              <p:cNvPr id="538" name="Google Shape;538;p35"/>
              <p:cNvSpPr/>
              <p:nvPr/>
            </p:nvSpPr>
            <p:spPr>
              <a:xfrm>
                <a:off x="4524279" y="3378812"/>
                <a:ext cx="614371" cy="674170"/>
              </a:xfrm>
              <a:custGeom>
                <a:rect b="b" l="l" r="r" t="t"/>
                <a:pathLst>
                  <a:path extrusionOk="0" h="674170" w="614371">
                    <a:moveTo>
                      <a:pt x="172269" y="60570"/>
                    </a:moveTo>
                    <a:lnTo>
                      <a:pt x="0" y="674170"/>
                    </a:lnTo>
                    <a:cubicBezTo>
                      <a:pt x="102927" y="660111"/>
                      <a:pt x="209274" y="640052"/>
                      <a:pt x="317783" y="611715"/>
                    </a:cubicBezTo>
                    <a:lnTo>
                      <a:pt x="614372" y="0"/>
                    </a:lnTo>
                    <a:cubicBezTo>
                      <a:pt x="468668" y="28004"/>
                      <a:pt x="319850" y="47520"/>
                      <a:pt x="172298" y="60541"/>
                    </a:cubicBezTo>
                    <a:lnTo>
                      <a:pt x="172269" y="60570"/>
                    </a:lnTo>
                    <a:close/>
                  </a:path>
                </a:pathLst>
              </a:custGeom>
              <a:solidFill>
                <a:srgbClr val="2F5496"/>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39" name="Google Shape;539;p35"/>
              <p:cNvSpPr/>
              <p:nvPr/>
            </p:nvSpPr>
            <p:spPr>
              <a:xfrm>
                <a:off x="4313805" y="4125991"/>
                <a:ext cx="462524" cy="669750"/>
              </a:xfrm>
              <a:custGeom>
                <a:rect b="b" l="l" r="r" t="t"/>
                <a:pathLst>
                  <a:path extrusionOk="0" h="669750" w="462524">
                    <a:moveTo>
                      <a:pt x="168240" y="66770"/>
                    </a:moveTo>
                    <a:lnTo>
                      <a:pt x="0" y="669750"/>
                    </a:lnTo>
                    <a:cubicBezTo>
                      <a:pt x="104623" y="641728"/>
                      <a:pt x="168049" y="601304"/>
                      <a:pt x="168049" y="601304"/>
                    </a:cubicBezTo>
                    <a:lnTo>
                      <a:pt x="462524" y="0"/>
                    </a:lnTo>
                    <a:cubicBezTo>
                      <a:pt x="462524" y="0"/>
                      <a:pt x="351672" y="38967"/>
                      <a:pt x="168250" y="66713"/>
                    </a:cubicBezTo>
                    <a:lnTo>
                      <a:pt x="168240" y="66770"/>
                    </a:lnTo>
                    <a:close/>
                  </a:path>
                </a:pathLst>
              </a:custGeom>
              <a:solidFill>
                <a:srgbClr val="C55A11"/>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40" name="Google Shape;540;p35"/>
              <p:cNvSpPr/>
              <p:nvPr/>
            </p:nvSpPr>
            <p:spPr>
              <a:xfrm>
                <a:off x="4735277" y="2637796"/>
                <a:ext cx="763381" cy="677313"/>
              </a:xfrm>
              <a:custGeom>
                <a:rect b="b" l="l" r="r" t="t"/>
                <a:pathLst>
                  <a:path extrusionOk="0" h="677313" w="763381">
                    <a:moveTo>
                      <a:pt x="160696" y="72714"/>
                    </a:moveTo>
                    <a:lnTo>
                      <a:pt x="160696" y="72714"/>
                    </a:lnTo>
                    <a:lnTo>
                      <a:pt x="0" y="677313"/>
                    </a:lnTo>
                    <a:cubicBezTo>
                      <a:pt x="280740" y="644976"/>
                      <a:pt x="466925" y="603313"/>
                      <a:pt x="466925" y="603313"/>
                    </a:cubicBezTo>
                    <a:lnTo>
                      <a:pt x="763381" y="0"/>
                    </a:lnTo>
                    <a:cubicBezTo>
                      <a:pt x="725300" y="13421"/>
                      <a:pt x="475860" y="46587"/>
                      <a:pt x="160696" y="72714"/>
                    </a:cubicBezTo>
                    <a:close/>
                  </a:path>
                </a:pathLst>
              </a:custGeom>
              <a:solidFill>
                <a:srgbClr val="323F4F"/>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sp>
            <p:nvSpPr>
              <p:cNvPr id="541" name="Google Shape;541;p35"/>
              <p:cNvSpPr/>
              <p:nvPr/>
            </p:nvSpPr>
            <p:spPr>
              <a:xfrm>
                <a:off x="4121772" y="4867322"/>
                <a:ext cx="290064" cy="607485"/>
              </a:xfrm>
              <a:custGeom>
                <a:rect b="b" l="l" r="r" t="t"/>
                <a:pathLst>
                  <a:path extrusionOk="0" h="607485" w="290064">
                    <a:moveTo>
                      <a:pt x="155620" y="43939"/>
                    </a:moveTo>
                    <a:lnTo>
                      <a:pt x="155591" y="43977"/>
                    </a:lnTo>
                    <a:lnTo>
                      <a:pt x="0" y="607486"/>
                    </a:lnTo>
                    <a:lnTo>
                      <a:pt x="290065" y="0"/>
                    </a:lnTo>
                    <a:cubicBezTo>
                      <a:pt x="244745" y="20498"/>
                      <a:pt x="199596" y="34633"/>
                      <a:pt x="155620" y="43939"/>
                    </a:cubicBezTo>
                    <a:close/>
                  </a:path>
                </a:pathLst>
              </a:custGeom>
              <a:solidFill>
                <a:srgbClr val="7B7B7B"/>
              </a:solidFill>
              <a:ln>
                <a:noFill/>
              </a:ln>
            </p:spPr>
            <p:txBody>
              <a:bodyPr anchorCtr="0" anchor="ctr" bIns="37125" lIns="74275" spcFirstLastPara="1" rIns="74275" wrap="square" tIns="37125">
                <a:noAutofit/>
              </a:bodyPr>
              <a:lstStyle/>
              <a:p>
                <a:pPr indent="0" lvl="0" marL="0" marR="0" rtl="0" algn="l">
                  <a:spcBef>
                    <a:spcPts val="0"/>
                  </a:spcBef>
                  <a:spcAft>
                    <a:spcPts val="0"/>
                  </a:spcAft>
                  <a:buNone/>
                </a:pPr>
                <a:r>
                  <a:t/>
                </a:r>
                <a:endParaRPr sz="1465">
                  <a:solidFill>
                    <a:schemeClr val="dk1"/>
                  </a:solidFill>
                  <a:latin typeface="Century Gothic"/>
                  <a:ea typeface="Century Gothic"/>
                  <a:cs typeface="Century Gothic"/>
                  <a:sym typeface="Century Gothic"/>
                </a:endParaRPr>
              </a:p>
            </p:txBody>
          </p:sp>
        </p:grpSp>
        <p:grpSp>
          <p:nvGrpSpPr>
            <p:cNvPr id="542" name="Google Shape;542;p35"/>
            <p:cNvGrpSpPr/>
            <p:nvPr/>
          </p:nvGrpSpPr>
          <p:grpSpPr>
            <a:xfrm>
              <a:off x="5514975" y="1900634"/>
              <a:ext cx="3950400" cy="630331"/>
              <a:chOff x="7187401" y="2054384"/>
              <a:chExt cx="3950400" cy="630331"/>
            </a:xfrm>
          </p:grpSpPr>
          <p:sp>
            <p:nvSpPr>
              <p:cNvPr id="543" name="Google Shape;543;p35"/>
              <p:cNvSpPr txBox="1"/>
              <p:nvPr/>
            </p:nvSpPr>
            <p:spPr>
              <a:xfrm>
                <a:off x="7212798" y="2054384"/>
                <a:ext cx="3683700" cy="385941"/>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b="1" lang="en-US" sz="1950">
                    <a:solidFill>
                      <a:srgbClr val="44546A"/>
                    </a:solidFill>
                    <a:latin typeface="Century Gothic"/>
                    <a:ea typeface="Century Gothic"/>
                    <a:cs typeface="Century Gothic"/>
                    <a:sym typeface="Century Gothic"/>
                  </a:rPr>
                  <a:t>Attention</a:t>
                </a:r>
                <a:endParaRPr sz="1950">
                  <a:solidFill>
                    <a:schemeClr val="dk1"/>
                  </a:solidFill>
                  <a:latin typeface="Century Gothic"/>
                  <a:ea typeface="Century Gothic"/>
                  <a:cs typeface="Century Gothic"/>
                  <a:sym typeface="Century Gothic"/>
                </a:endParaRPr>
              </a:p>
            </p:txBody>
          </p:sp>
          <p:sp>
            <p:nvSpPr>
              <p:cNvPr id="544" name="Google Shape;544;p35"/>
              <p:cNvSpPr txBox="1"/>
              <p:nvPr/>
            </p:nvSpPr>
            <p:spPr>
              <a:xfrm>
                <a:off x="7187401" y="2354197"/>
                <a:ext cx="3950400" cy="330518"/>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Social media, Google Ads, PR</a:t>
                </a:r>
                <a:endParaRPr sz="1465">
                  <a:solidFill>
                    <a:schemeClr val="dk1"/>
                  </a:solidFill>
                  <a:latin typeface="Century Gothic"/>
                  <a:ea typeface="Century Gothic"/>
                  <a:cs typeface="Century Gothic"/>
                  <a:sym typeface="Century Gothic"/>
                </a:endParaRPr>
              </a:p>
            </p:txBody>
          </p:sp>
        </p:grpSp>
        <p:sp>
          <p:nvSpPr>
            <p:cNvPr id="545" name="Google Shape;545;p35"/>
            <p:cNvSpPr txBox="1"/>
            <p:nvPr/>
          </p:nvSpPr>
          <p:spPr>
            <a:xfrm>
              <a:off x="4142992" y="2136887"/>
              <a:ext cx="720900" cy="488868"/>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b="1" lang="en-US" sz="2600">
                  <a:solidFill>
                    <a:srgbClr val="FFFFFF"/>
                  </a:solidFill>
                  <a:latin typeface="Century Gothic"/>
                  <a:ea typeface="Century Gothic"/>
                  <a:cs typeface="Century Gothic"/>
                  <a:sym typeface="Century Gothic"/>
                </a:rPr>
                <a:t>01</a:t>
              </a:r>
              <a:endParaRPr sz="1140">
                <a:solidFill>
                  <a:schemeClr val="dk1"/>
                </a:solidFill>
                <a:latin typeface="Century Gothic"/>
                <a:ea typeface="Century Gothic"/>
                <a:cs typeface="Century Gothic"/>
                <a:sym typeface="Century Gothic"/>
              </a:endParaRPr>
            </a:p>
          </p:txBody>
        </p:sp>
        <p:sp>
          <p:nvSpPr>
            <p:cNvPr id="546" name="Google Shape;546;p35"/>
            <p:cNvSpPr txBox="1"/>
            <p:nvPr/>
          </p:nvSpPr>
          <p:spPr>
            <a:xfrm>
              <a:off x="3669054" y="3176572"/>
              <a:ext cx="720900" cy="488868"/>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b="1" lang="en-US" sz="2600">
                  <a:solidFill>
                    <a:srgbClr val="FFFFFF"/>
                  </a:solidFill>
                  <a:latin typeface="Century Gothic"/>
                  <a:ea typeface="Century Gothic"/>
                  <a:cs typeface="Century Gothic"/>
                  <a:sym typeface="Century Gothic"/>
                </a:rPr>
                <a:t>02</a:t>
              </a:r>
              <a:endParaRPr sz="1140">
                <a:solidFill>
                  <a:schemeClr val="dk1"/>
                </a:solidFill>
                <a:latin typeface="Century Gothic"/>
                <a:ea typeface="Century Gothic"/>
                <a:cs typeface="Century Gothic"/>
                <a:sym typeface="Century Gothic"/>
              </a:endParaRPr>
            </a:p>
          </p:txBody>
        </p:sp>
        <p:sp>
          <p:nvSpPr>
            <p:cNvPr id="547" name="Google Shape;547;p35"/>
            <p:cNvSpPr txBox="1"/>
            <p:nvPr/>
          </p:nvSpPr>
          <p:spPr>
            <a:xfrm>
              <a:off x="3146882" y="4311210"/>
              <a:ext cx="720900" cy="488868"/>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b="1" lang="en-US" sz="2600">
                  <a:solidFill>
                    <a:srgbClr val="FFFFFF"/>
                  </a:solidFill>
                  <a:latin typeface="Century Gothic"/>
                  <a:ea typeface="Century Gothic"/>
                  <a:cs typeface="Century Gothic"/>
                  <a:sym typeface="Century Gothic"/>
                </a:rPr>
                <a:t>03</a:t>
              </a:r>
              <a:endParaRPr sz="1140">
                <a:solidFill>
                  <a:schemeClr val="dk1"/>
                </a:solidFill>
                <a:latin typeface="Century Gothic"/>
                <a:ea typeface="Century Gothic"/>
                <a:cs typeface="Century Gothic"/>
                <a:sym typeface="Century Gothic"/>
              </a:endParaRPr>
            </a:p>
          </p:txBody>
        </p:sp>
        <p:sp>
          <p:nvSpPr>
            <p:cNvPr id="548" name="Google Shape;548;p35"/>
            <p:cNvSpPr txBox="1"/>
            <p:nvPr/>
          </p:nvSpPr>
          <p:spPr>
            <a:xfrm>
              <a:off x="2575418" y="5377102"/>
              <a:ext cx="720900" cy="488868"/>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b="1" lang="en-US" sz="2600">
                  <a:solidFill>
                    <a:srgbClr val="FFFFFF"/>
                  </a:solidFill>
                  <a:latin typeface="Century Gothic"/>
                  <a:ea typeface="Century Gothic"/>
                  <a:cs typeface="Century Gothic"/>
                  <a:sym typeface="Century Gothic"/>
                </a:rPr>
                <a:t>04</a:t>
              </a:r>
              <a:endParaRPr sz="1140">
                <a:solidFill>
                  <a:schemeClr val="dk1"/>
                </a:solidFill>
                <a:latin typeface="Century Gothic"/>
                <a:ea typeface="Century Gothic"/>
                <a:cs typeface="Century Gothic"/>
                <a:sym typeface="Century Gothic"/>
              </a:endParaRPr>
            </a:p>
          </p:txBody>
        </p:sp>
        <p:grpSp>
          <p:nvGrpSpPr>
            <p:cNvPr id="549" name="Google Shape;549;p35"/>
            <p:cNvGrpSpPr/>
            <p:nvPr/>
          </p:nvGrpSpPr>
          <p:grpSpPr>
            <a:xfrm>
              <a:off x="4863902" y="3033352"/>
              <a:ext cx="3950402" cy="630331"/>
              <a:chOff x="6536328" y="3187102"/>
              <a:chExt cx="3950402" cy="630331"/>
            </a:xfrm>
          </p:grpSpPr>
          <p:sp>
            <p:nvSpPr>
              <p:cNvPr id="550" name="Google Shape;550;p35"/>
              <p:cNvSpPr txBox="1"/>
              <p:nvPr/>
            </p:nvSpPr>
            <p:spPr>
              <a:xfrm>
                <a:off x="6536328" y="3187102"/>
                <a:ext cx="3293400" cy="385941"/>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b="1" lang="en-US" sz="1950">
                    <a:solidFill>
                      <a:srgbClr val="4472C4"/>
                    </a:solidFill>
                    <a:latin typeface="Century Gothic"/>
                    <a:ea typeface="Century Gothic"/>
                    <a:cs typeface="Century Gothic"/>
                    <a:sym typeface="Century Gothic"/>
                  </a:rPr>
                  <a:t>Interest</a:t>
                </a:r>
                <a:endParaRPr sz="1950">
                  <a:solidFill>
                    <a:schemeClr val="dk1"/>
                  </a:solidFill>
                  <a:latin typeface="Century Gothic"/>
                  <a:ea typeface="Century Gothic"/>
                  <a:cs typeface="Century Gothic"/>
                  <a:sym typeface="Century Gothic"/>
                </a:endParaRPr>
              </a:p>
            </p:txBody>
          </p:sp>
          <p:sp>
            <p:nvSpPr>
              <p:cNvPr id="551" name="Google Shape;551;p35"/>
              <p:cNvSpPr txBox="1"/>
              <p:nvPr/>
            </p:nvSpPr>
            <p:spPr>
              <a:xfrm>
                <a:off x="6536330" y="3486915"/>
                <a:ext cx="3950400" cy="330518"/>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Website, email, blogs</a:t>
                </a:r>
                <a:endParaRPr sz="1465">
                  <a:solidFill>
                    <a:schemeClr val="dk1"/>
                  </a:solidFill>
                  <a:latin typeface="Century Gothic"/>
                  <a:ea typeface="Century Gothic"/>
                  <a:cs typeface="Century Gothic"/>
                  <a:sym typeface="Century Gothic"/>
                </a:endParaRPr>
              </a:p>
            </p:txBody>
          </p:sp>
        </p:grpSp>
        <p:grpSp>
          <p:nvGrpSpPr>
            <p:cNvPr id="552" name="Google Shape;552;p35"/>
            <p:cNvGrpSpPr/>
            <p:nvPr/>
          </p:nvGrpSpPr>
          <p:grpSpPr>
            <a:xfrm>
              <a:off x="4389965" y="4162734"/>
              <a:ext cx="3950400" cy="630331"/>
              <a:chOff x="6062391" y="4316484"/>
              <a:chExt cx="3950400" cy="630331"/>
            </a:xfrm>
          </p:grpSpPr>
          <p:sp>
            <p:nvSpPr>
              <p:cNvPr id="553" name="Google Shape;553;p35"/>
              <p:cNvSpPr txBox="1"/>
              <p:nvPr/>
            </p:nvSpPr>
            <p:spPr>
              <a:xfrm>
                <a:off x="6062391" y="4316484"/>
                <a:ext cx="3396300" cy="385941"/>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b="1" lang="en-US" sz="1950">
                    <a:solidFill>
                      <a:srgbClr val="ED7D31"/>
                    </a:solidFill>
                    <a:latin typeface="Century Gothic"/>
                    <a:ea typeface="Century Gothic"/>
                    <a:cs typeface="Century Gothic"/>
                    <a:sym typeface="Century Gothic"/>
                  </a:rPr>
                  <a:t>Desire</a:t>
                </a:r>
                <a:endParaRPr sz="1950">
                  <a:solidFill>
                    <a:schemeClr val="dk1"/>
                  </a:solidFill>
                  <a:latin typeface="Century Gothic"/>
                  <a:ea typeface="Century Gothic"/>
                  <a:cs typeface="Century Gothic"/>
                  <a:sym typeface="Century Gothic"/>
                </a:endParaRPr>
              </a:p>
            </p:txBody>
          </p:sp>
          <p:sp>
            <p:nvSpPr>
              <p:cNvPr id="554" name="Google Shape;554;p35"/>
              <p:cNvSpPr txBox="1"/>
              <p:nvPr/>
            </p:nvSpPr>
            <p:spPr>
              <a:xfrm>
                <a:off x="6062391" y="4616297"/>
                <a:ext cx="3950400" cy="330518"/>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Website, email, social media</a:t>
                </a:r>
                <a:endParaRPr sz="1465">
                  <a:solidFill>
                    <a:schemeClr val="dk1"/>
                  </a:solidFill>
                  <a:latin typeface="Century Gothic"/>
                  <a:ea typeface="Century Gothic"/>
                  <a:cs typeface="Century Gothic"/>
                  <a:sym typeface="Century Gothic"/>
                </a:endParaRPr>
              </a:p>
            </p:txBody>
          </p:sp>
        </p:grpSp>
        <p:grpSp>
          <p:nvGrpSpPr>
            <p:cNvPr id="555" name="Google Shape;555;p35"/>
            <p:cNvGrpSpPr/>
            <p:nvPr/>
          </p:nvGrpSpPr>
          <p:grpSpPr>
            <a:xfrm>
              <a:off x="3867792" y="5236427"/>
              <a:ext cx="3950401" cy="630331"/>
              <a:chOff x="5540218" y="5390177"/>
              <a:chExt cx="3950401" cy="630331"/>
            </a:xfrm>
          </p:grpSpPr>
          <p:sp>
            <p:nvSpPr>
              <p:cNvPr id="556" name="Google Shape;556;p35"/>
              <p:cNvSpPr txBox="1"/>
              <p:nvPr/>
            </p:nvSpPr>
            <p:spPr>
              <a:xfrm>
                <a:off x="5540218" y="5390177"/>
                <a:ext cx="3667200" cy="385941"/>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b="1" lang="en-US" sz="1950">
                    <a:solidFill>
                      <a:srgbClr val="A5A5A5"/>
                    </a:solidFill>
                    <a:latin typeface="Century Gothic"/>
                    <a:ea typeface="Century Gothic"/>
                    <a:cs typeface="Century Gothic"/>
                    <a:sym typeface="Century Gothic"/>
                  </a:rPr>
                  <a:t>Action</a:t>
                </a:r>
                <a:endParaRPr sz="1950">
                  <a:solidFill>
                    <a:schemeClr val="dk1"/>
                  </a:solidFill>
                  <a:latin typeface="Century Gothic"/>
                  <a:ea typeface="Century Gothic"/>
                  <a:cs typeface="Century Gothic"/>
                  <a:sym typeface="Century Gothic"/>
                </a:endParaRPr>
              </a:p>
            </p:txBody>
          </p:sp>
          <p:sp>
            <p:nvSpPr>
              <p:cNvPr id="557" name="Google Shape;557;p35"/>
              <p:cNvSpPr txBox="1"/>
              <p:nvPr/>
            </p:nvSpPr>
            <p:spPr>
              <a:xfrm>
                <a:off x="5540219" y="5689990"/>
                <a:ext cx="3950400" cy="330518"/>
              </a:xfrm>
              <a:prstGeom prst="rect">
                <a:avLst/>
              </a:prstGeom>
              <a:noFill/>
              <a:ln>
                <a:noFill/>
              </a:ln>
            </p:spPr>
            <p:txBody>
              <a:bodyPr anchorCtr="0" anchor="t" bIns="37125" lIns="74275" spcFirstLastPara="1" rIns="74275" wrap="square" tIns="37125">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Website, email, social media</a:t>
                </a:r>
                <a:endParaRPr sz="1465">
                  <a:solidFill>
                    <a:schemeClr val="dk1"/>
                  </a:solidFill>
                  <a:latin typeface="Century Gothic"/>
                  <a:ea typeface="Century Gothic"/>
                  <a:cs typeface="Century Gothic"/>
                  <a:sym typeface="Century Gothic"/>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6"/>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63" name="Google Shape;563;p36"/>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64" name="Google Shape;564;p36"/>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65" name="Google Shape;565;p36"/>
          <p:cNvSpPr txBox="1"/>
          <p:nvPr/>
        </p:nvSpPr>
        <p:spPr>
          <a:xfrm>
            <a:off x="2184935" y="440567"/>
            <a:ext cx="7546206" cy="505874"/>
          </a:xfrm>
          <a:prstGeom prst="rect">
            <a:avLst/>
          </a:prstGeom>
          <a:noFill/>
          <a:ln>
            <a:noFill/>
          </a:ln>
        </p:spPr>
        <p:txBody>
          <a:bodyPr anchorCtr="0" anchor="t" bIns="37125" lIns="74275" spcFirstLastPara="1" rIns="74275" wrap="square" tIns="37125">
            <a:spAutoFit/>
          </a:bodyPr>
          <a:lstStyle/>
          <a:p>
            <a:pPr indent="0" lvl="0" marL="0" marR="0" rtl="0" algn="ctr">
              <a:spcBef>
                <a:spcPts val="0"/>
              </a:spcBef>
              <a:spcAft>
                <a:spcPts val="0"/>
              </a:spcAft>
              <a:buNone/>
            </a:pPr>
            <a:r>
              <a:rPr b="1" lang="en-US" sz="2800">
                <a:solidFill>
                  <a:schemeClr val="dk1"/>
                </a:solidFill>
                <a:latin typeface="Arial Narrow"/>
                <a:ea typeface="Arial Narrow"/>
                <a:cs typeface="Arial Narrow"/>
                <a:sym typeface="Arial Narrow"/>
              </a:rPr>
              <a:t>Marketing Funnel</a:t>
            </a:r>
            <a:endParaRPr b="1" sz="2800">
              <a:solidFill>
                <a:schemeClr val="dk1"/>
              </a:solidFill>
              <a:latin typeface="Arial Narrow"/>
              <a:ea typeface="Arial Narrow"/>
              <a:cs typeface="Arial Narrow"/>
              <a:sym typeface="Arial Narrow"/>
            </a:endParaRPr>
          </a:p>
        </p:txBody>
      </p:sp>
      <p:graphicFrame>
        <p:nvGraphicFramePr>
          <p:cNvPr id="566" name="Google Shape;566;p36"/>
          <p:cNvGraphicFramePr/>
          <p:nvPr/>
        </p:nvGraphicFramePr>
        <p:xfrm>
          <a:off x="609598" y="1082207"/>
          <a:ext cx="3000000" cy="3000000"/>
        </p:xfrm>
        <a:graphic>
          <a:graphicData uri="http://schemas.openxmlformats.org/drawingml/2006/table">
            <a:tbl>
              <a:tblPr bandRow="1" firstRow="1">
                <a:noFill/>
                <a:tableStyleId>{7D9D6C2A-2E46-4D35-8978-06F01AF83C50}</a:tableStyleId>
              </a:tblPr>
              <a:tblGrid>
                <a:gridCol w="2038250"/>
                <a:gridCol w="4333550"/>
                <a:gridCol w="4618925"/>
              </a:tblGrid>
              <a:tr h="1077250">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Stage</a:t>
                      </a:r>
                      <a:endParaRPr/>
                    </a:p>
                  </a:txBody>
                  <a:tcPr marT="45725" marB="45725" marR="91450" marL="91450"/>
                </a:tc>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Channels</a:t>
                      </a:r>
                      <a:endParaRPr/>
                    </a:p>
                  </a:txBody>
                  <a:tcPr marT="45725" marB="45725" marR="91450" marL="91450"/>
                </a:tc>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Content</a:t>
                      </a:r>
                      <a:endParaRPr/>
                    </a:p>
                    <a:p>
                      <a:pPr indent="0" lvl="0" marL="0" marR="0" rtl="0" algn="ctr">
                        <a:spcBef>
                          <a:spcPts val="0"/>
                        </a:spcBef>
                        <a:spcAft>
                          <a:spcPts val="0"/>
                        </a:spcAft>
                        <a:buNone/>
                      </a:pPr>
                      <a:r>
                        <a:t/>
                      </a:r>
                      <a:endParaRPr sz="2000">
                        <a:latin typeface="Arial"/>
                        <a:ea typeface="Arial"/>
                        <a:cs typeface="Arial"/>
                        <a:sym typeface="Arial"/>
                      </a:endParaRPr>
                    </a:p>
                  </a:txBody>
                  <a:tcPr marT="45725" marB="45725" marR="91450" marL="91450"/>
                </a:tc>
              </a:tr>
              <a:tr h="1077250">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Attention</a:t>
                      </a:r>
                      <a:endParaRPr/>
                    </a:p>
                  </a:txBody>
                  <a:tcPr marT="45725" marB="45725" marR="91450" marL="91450"/>
                </a:tc>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Social Media, Google Ads, PR</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Engaging visual, catchy headlines, short videos</a:t>
                      </a:r>
                      <a:endParaRPr/>
                    </a:p>
                  </a:txBody>
                  <a:tcPr marT="45725" marB="45725" marR="91450" marL="91450"/>
                </a:tc>
              </a:tr>
              <a:tr h="1077250">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Interest</a:t>
                      </a:r>
                      <a:endParaRPr/>
                    </a:p>
                    <a:p>
                      <a:pPr indent="0" lvl="0" marL="0" marR="0" rtl="0" algn="ctr">
                        <a:spcBef>
                          <a:spcPts val="0"/>
                        </a:spcBef>
                        <a:spcAft>
                          <a:spcPts val="0"/>
                        </a:spcAft>
                        <a:buNone/>
                      </a:pPr>
                      <a:r>
                        <a:t/>
                      </a:r>
                      <a:endParaRPr sz="20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Website, Email, Blogs</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Informative articles, product demos, how-to guides</a:t>
                      </a:r>
                      <a:endParaRPr/>
                    </a:p>
                  </a:txBody>
                  <a:tcPr marT="45725" marB="45725" marR="91450" marL="91450"/>
                </a:tc>
              </a:tr>
              <a:tr h="1077250">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Desire</a:t>
                      </a:r>
                      <a:endParaRPr/>
                    </a:p>
                    <a:p>
                      <a:pPr indent="0" lvl="0" marL="0" marR="0" rtl="0" algn="ctr">
                        <a:spcBef>
                          <a:spcPts val="0"/>
                        </a:spcBef>
                        <a:spcAft>
                          <a:spcPts val="0"/>
                        </a:spcAft>
                        <a:buNone/>
                      </a:pPr>
                      <a:r>
                        <a:t/>
                      </a:r>
                      <a:endParaRPr sz="20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Website, Email, Social Media</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Customer Testimonials, case studies, limited time offers</a:t>
                      </a:r>
                      <a:endParaRPr/>
                    </a:p>
                  </a:txBody>
                  <a:tcPr marT="45725" marB="45725" marR="91450" marL="91450"/>
                </a:tc>
              </a:tr>
              <a:tr h="1077250">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Action</a:t>
                      </a:r>
                      <a:endParaRPr/>
                    </a:p>
                    <a:p>
                      <a:pPr indent="0" lvl="0" marL="0" marR="0" rtl="0" algn="ctr">
                        <a:spcBef>
                          <a:spcPts val="0"/>
                        </a:spcBef>
                        <a:spcAft>
                          <a:spcPts val="0"/>
                        </a:spcAft>
                        <a:buNone/>
                      </a:pPr>
                      <a:r>
                        <a:t/>
                      </a:r>
                      <a:endParaRPr sz="20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t/>
                      </a:r>
                      <a:endParaRPr sz="2000">
                        <a:latin typeface="Arial"/>
                        <a:ea typeface="Arial"/>
                        <a:cs typeface="Arial"/>
                        <a:sym typeface="Arial"/>
                      </a:endParaRPr>
                    </a:p>
                    <a:p>
                      <a:pPr indent="0" lvl="0" marL="0" marR="0" rtl="0" algn="ctr">
                        <a:spcBef>
                          <a:spcPts val="0"/>
                        </a:spcBef>
                        <a:spcAft>
                          <a:spcPts val="0"/>
                        </a:spcAft>
                        <a:buNone/>
                      </a:pPr>
                      <a:r>
                        <a:rPr lang="en-US" sz="2000">
                          <a:latin typeface="Arial"/>
                          <a:ea typeface="Arial"/>
                          <a:cs typeface="Arial"/>
                          <a:sym typeface="Arial"/>
                        </a:rPr>
                        <a:t>Website, email, social media</a:t>
                      </a:r>
                      <a:endParaRPr/>
                    </a:p>
                  </a:txBody>
                  <a:tcPr marT="45725" marB="45725" marR="91450" marL="91450"/>
                </a:tc>
                <a:tc>
                  <a:txBody>
                    <a:bodyPr/>
                    <a:lstStyle/>
                    <a:p>
                      <a:pPr indent="0" lvl="0" marL="0" marR="0" rtl="0" algn="ctr">
                        <a:spcBef>
                          <a:spcPts val="0"/>
                        </a:spcBef>
                        <a:spcAft>
                          <a:spcPts val="0"/>
                        </a:spcAft>
                        <a:buNone/>
                      </a:pPr>
                      <a:r>
                        <a:rPr lang="en-US" sz="2000">
                          <a:latin typeface="Arial"/>
                          <a:ea typeface="Arial"/>
                          <a:cs typeface="Arial"/>
                          <a:sym typeface="Arial"/>
                        </a:rPr>
                        <a:t>Clear calls-to-action, discounts, urgency tactics</a:t>
                      </a:r>
                      <a:endParaRPr/>
                    </a:p>
                  </a:txBody>
                  <a:tcPr marT="45725" marB="45725" marR="91450" marL="91450"/>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7"/>
          <p:cNvSpPr/>
          <p:nvPr/>
        </p:nvSpPr>
        <p:spPr>
          <a:xfrm>
            <a:off x="0" y="-250257"/>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72" name="Google Shape;572;p37"/>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73" name="Google Shape;573;p37"/>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74" name="Google Shape;574;p37"/>
          <p:cNvSpPr txBox="1"/>
          <p:nvPr>
            <p:ph type="title"/>
          </p:nvPr>
        </p:nvSpPr>
        <p:spPr>
          <a:xfrm>
            <a:off x="913775" y="618518"/>
            <a:ext cx="10364451" cy="664182"/>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Arial Narrow"/>
              <a:buNone/>
            </a:pPr>
            <a:r>
              <a:rPr b="1" lang="en-US" sz="3100">
                <a:latin typeface="Arial Narrow"/>
                <a:ea typeface="Arial Narrow"/>
                <a:cs typeface="Arial Narrow"/>
                <a:sym typeface="Arial Narrow"/>
              </a:rPr>
              <a:t>SMART Goals</a:t>
            </a:r>
            <a:br>
              <a:rPr b="1" lang="en-US" sz="3600">
                <a:solidFill>
                  <a:srgbClr val="FF3300"/>
                </a:solidFill>
                <a:latin typeface="Corsiva"/>
                <a:ea typeface="Corsiva"/>
                <a:cs typeface="Corsiva"/>
                <a:sym typeface="Corsiva"/>
              </a:rPr>
            </a:br>
            <a:endParaRPr/>
          </a:p>
        </p:txBody>
      </p:sp>
      <p:graphicFrame>
        <p:nvGraphicFramePr>
          <p:cNvPr id="575" name="Google Shape;575;p37"/>
          <p:cNvGraphicFramePr/>
          <p:nvPr/>
        </p:nvGraphicFramePr>
        <p:xfrm>
          <a:off x="439272" y="1381313"/>
          <a:ext cx="3000000" cy="3000000"/>
        </p:xfrm>
        <a:graphic>
          <a:graphicData uri="http://schemas.openxmlformats.org/drawingml/2006/table">
            <a:tbl>
              <a:tblPr bandRow="1" firstRow="1">
                <a:noFill/>
                <a:tableStyleId>{7D9D6C2A-2E46-4D35-8978-06F01AF83C50}</a:tableStyleId>
              </a:tblPr>
              <a:tblGrid>
                <a:gridCol w="1860200"/>
                <a:gridCol w="2325250"/>
                <a:gridCol w="1684700"/>
                <a:gridCol w="1623275"/>
                <a:gridCol w="4017250"/>
              </a:tblGrid>
              <a:tr h="508000">
                <a:tc>
                  <a:txBody>
                    <a:bodyPr/>
                    <a:lstStyle/>
                    <a:p>
                      <a:pPr indent="0" lvl="0" marL="0" marR="0" rtl="0" algn="ctr">
                        <a:spcBef>
                          <a:spcPts val="0"/>
                        </a:spcBef>
                        <a:spcAft>
                          <a:spcPts val="0"/>
                        </a:spcAft>
                        <a:buNone/>
                      </a:pPr>
                      <a:r>
                        <a:rPr lang="en-US" sz="1800">
                          <a:latin typeface="Arial"/>
                          <a:ea typeface="Arial"/>
                          <a:cs typeface="Arial"/>
                          <a:sym typeface="Arial"/>
                        </a:rPr>
                        <a:t>Channel</a:t>
                      </a:r>
                      <a:endParaRPr/>
                    </a:p>
                  </a:txBody>
                  <a:tcPr marT="45725" marB="45725" marR="91450" marL="91450"/>
                </a:tc>
                <a:tc>
                  <a:txBody>
                    <a:bodyPr/>
                    <a:lstStyle/>
                    <a:p>
                      <a:pPr indent="0" lvl="0" marL="0" marR="0" rtl="0" algn="ctr">
                        <a:spcBef>
                          <a:spcPts val="0"/>
                        </a:spcBef>
                        <a:spcAft>
                          <a:spcPts val="0"/>
                        </a:spcAft>
                        <a:buNone/>
                      </a:pPr>
                      <a:r>
                        <a:rPr lang="en-US" sz="1800">
                          <a:latin typeface="Arial"/>
                          <a:ea typeface="Arial"/>
                          <a:cs typeface="Arial"/>
                          <a:sym typeface="Arial"/>
                        </a:rPr>
                        <a:t>Metric</a:t>
                      </a:r>
                      <a:endParaRPr/>
                    </a:p>
                  </a:txBody>
                  <a:tcPr marT="45725" marB="45725" marR="91450" marL="91450"/>
                </a:tc>
                <a:tc>
                  <a:txBody>
                    <a:bodyPr/>
                    <a:lstStyle/>
                    <a:p>
                      <a:pPr indent="0" lvl="0" marL="0" marR="0" rtl="0" algn="ctr">
                        <a:spcBef>
                          <a:spcPts val="0"/>
                        </a:spcBef>
                        <a:spcAft>
                          <a:spcPts val="0"/>
                        </a:spcAft>
                        <a:buNone/>
                      </a:pPr>
                      <a:r>
                        <a:rPr lang="en-US" sz="1800">
                          <a:latin typeface="Arial"/>
                          <a:ea typeface="Arial"/>
                          <a:cs typeface="Arial"/>
                          <a:sym typeface="Arial"/>
                        </a:rPr>
                        <a:t>Target KPI</a:t>
                      </a:r>
                      <a:endParaRPr/>
                    </a:p>
                  </a:txBody>
                  <a:tcPr marT="45725" marB="45725" marR="91450" marL="91450"/>
                </a:tc>
                <a:tc>
                  <a:txBody>
                    <a:bodyPr/>
                    <a:lstStyle/>
                    <a:p>
                      <a:pPr indent="0" lvl="0" marL="0" marR="0" rtl="0" algn="ctr">
                        <a:spcBef>
                          <a:spcPts val="0"/>
                        </a:spcBef>
                        <a:spcAft>
                          <a:spcPts val="0"/>
                        </a:spcAft>
                        <a:buNone/>
                      </a:pPr>
                      <a:r>
                        <a:rPr lang="en-US" sz="1800">
                          <a:latin typeface="Arial"/>
                          <a:ea typeface="Arial"/>
                          <a:cs typeface="Arial"/>
                          <a:sym typeface="Arial"/>
                        </a:rPr>
                        <a:t>Duration</a:t>
                      </a:r>
                      <a:endParaRPr/>
                    </a:p>
                  </a:txBody>
                  <a:tcPr marT="45725" marB="45725" marR="91450" marL="91450"/>
                </a:tc>
                <a:tc>
                  <a:txBody>
                    <a:bodyPr/>
                    <a:lstStyle/>
                    <a:p>
                      <a:pPr indent="0" lvl="0" marL="0" marR="0" rtl="0" algn="ctr">
                        <a:spcBef>
                          <a:spcPts val="0"/>
                        </a:spcBef>
                        <a:spcAft>
                          <a:spcPts val="0"/>
                        </a:spcAft>
                        <a:buNone/>
                      </a:pPr>
                      <a:r>
                        <a:rPr lang="en-US" sz="1800">
                          <a:latin typeface="Arial"/>
                          <a:ea typeface="Arial"/>
                          <a:cs typeface="Arial"/>
                          <a:sym typeface="Arial"/>
                        </a:rPr>
                        <a:t>Notes</a:t>
                      </a:r>
                      <a:endParaRPr/>
                    </a:p>
                  </a:txBody>
                  <a:tcPr marT="45725" marB="45725" marR="91450" marL="91450"/>
                </a:tc>
              </a:tr>
              <a:tr h="1240150">
                <a:tc>
                  <a:txBody>
                    <a:bodyPr/>
                    <a:lstStyle/>
                    <a:p>
                      <a:pPr indent="0" lvl="0" marL="0" marR="0" rtl="0" algn="l">
                        <a:spcBef>
                          <a:spcPts val="0"/>
                        </a:spcBef>
                        <a:spcAft>
                          <a:spcPts val="0"/>
                        </a:spcAft>
                        <a:buNone/>
                      </a:pPr>
                      <a:r>
                        <a:rPr lang="en-US" sz="1800">
                          <a:latin typeface="Arial"/>
                          <a:ea typeface="Arial"/>
                          <a:cs typeface="Arial"/>
                          <a:sym typeface="Arial"/>
                        </a:rPr>
                        <a:t>Landing Page</a:t>
                      </a:r>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Conversion Rate</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+15%</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3 months</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Optimize landing page with strong CTA and compelling content	</a:t>
                      </a:r>
                      <a:endParaRPr/>
                    </a:p>
                  </a:txBody>
                  <a:tcPr marT="45725" marB="45725" marR="91450" marL="91450"/>
                </a:tc>
              </a:tr>
              <a:tr h="953950">
                <a:tc>
                  <a:txBody>
                    <a:bodyPr/>
                    <a:lstStyle/>
                    <a:p>
                      <a:pPr indent="0" lvl="0" marL="0" marR="0" rtl="0" algn="l">
                        <a:spcBef>
                          <a:spcPts val="0"/>
                        </a:spcBef>
                        <a:spcAft>
                          <a:spcPts val="0"/>
                        </a:spcAft>
                        <a:buNone/>
                      </a:pPr>
                      <a:r>
                        <a:rPr lang="en-US" sz="1800">
                          <a:latin typeface="Arial"/>
                          <a:ea typeface="Arial"/>
                          <a:cs typeface="Arial"/>
                          <a:sym typeface="Arial"/>
                        </a:rPr>
                        <a:t>Website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Online Orders</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+20%</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3 months</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Improve user experience, promote online ordering	</a:t>
                      </a:r>
                      <a:endParaRPr/>
                    </a:p>
                  </a:txBody>
                  <a:tcPr marT="45725" marB="45725" marR="91450" marL="91450"/>
                </a:tc>
              </a:tr>
              <a:tr h="953950">
                <a:tc>
                  <a:txBody>
                    <a:bodyPr/>
                    <a:lstStyle/>
                    <a:p>
                      <a:pPr indent="0" lvl="0" marL="0" marR="0" rtl="0" algn="l">
                        <a:spcBef>
                          <a:spcPts val="0"/>
                        </a:spcBef>
                        <a:spcAft>
                          <a:spcPts val="0"/>
                        </a:spcAft>
                        <a:buNone/>
                      </a:pPr>
                      <a:r>
                        <a:rPr lang="en-US" sz="1800">
                          <a:latin typeface="Arial"/>
                          <a:ea typeface="Arial"/>
                          <a:cs typeface="Arial"/>
                          <a:sym typeface="Arial"/>
                        </a:rPr>
                        <a:t>Social Media (FB)</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No. of Followers</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+25%</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3 months</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Engage with audience, utilize Facebook Ads		</a:t>
                      </a:r>
                      <a:endParaRPr/>
                    </a:p>
                  </a:txBody>
                  <a:tcPr marT="45725" marB="45725" marR="91450" marL="91450"/>
                </a:tc>
              </a:tr>
              <a:tr h="953950">
                <a:tc>
                  <a:txBody>
                    <a:bodyPr/>
                    <a:lstStyle/>
                    <a:p>
                      <a:pPr indent="0" lvl="0" marL="0" marR="0" rtl="0" algn="l">
                        <a:spcBef>
                          <a:spcPts val="0"/>
                        </a:spcBef>
                        <a:spcAft>
                          <a:spcPts val="0"/>
                        </a:spcAft>
                        <a:buNone/>
                      </a:pPr>
                      <a:r>
                        <a:rPr lang="en-US" sz="1800">
                          <a:latin typeface="Arial"/>
                          <a:ea typeface="Arial"/>
                          <a:cs typeface="Arial"/>
                          <a:sym typeface="Arial"/>
                        </a:rPr>
                        <a:t>Instagram</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Engagement Rate</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+10%</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3 months</a:t>
                      </a:r>
                      <a:endParaRPr/>
                    </a:p>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US" sz="1800">
                          <a:latin typeface="Arial"/>
                          <a:ea typeface="Arial"/>
                          <a:cs typeface="Arial"/>
                          <a:sym typeface="Arial"/>
                        </a:rPr>
                        <a:t>Focus on high-quality visuals, interactive content	</a:t>
                      </a:r>
                      <a:endParaRPr/>
                    </a:p>
                  </a:txBody>
                  <a:tcPr marT="45725" marB="45725" marR="91450" marL="9145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8"/>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81" name="Google Shape;581;p38"/>
          <p:cNvSpPr/>
          <p:nvPr/>
        </p:nvSpPr>
        <p:spPr>
          <a:xfrm>
            <a:off x="152400" y="1524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82" name="Google Shape;582;p38"/>
          <p:cNvSpPr/>
          <p:nvPr/>
        </p:nvSpPr>
        <p:spPr>
          <a:xfrm>
            <a:off x="304800" y="30480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83" name="Google Shape;583;p38"/>
          <p:cNvSpPr/>
          <p:nvPr/>
        </p:nvSpPr>
        <p:spPr>
          <a:xfrm>
            <a:off x="1070388" y="1760974"/>
            <a:ext cx="9238426"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dk1"/>
                </a:solidFill>
                <a:latin typeface="Arial Narrow"/>
                <a:ea typeface="Arial Narrow"/>
                <a:cs typeface="Arial Narrow"/>
                <a:sym typeface="Arial Narrow"/>
              </a:rPr>
              <a:t>Marketing Execution</a:t>
            </a:r>
            <a:endParaRPr b="1" sz="8800">
              <a:solidFill>
                <a:schemeClr val="dk1"/>
              </a:solidFill>
              <a:latin typeface="Arial Narrow"/>
              <a:ea typeface="Arial Narrow"/>
              <a:cs typeface="Arial Narrow"/>
              <a:sym typeface="Arial Narro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588" name="Shape 588"/>
        <p:cNvGrpSpPr/>
        <p:nvPr/>
      </p:nvGrpSpPr>
      <p:grpSpPr>
        <a:xfrm>
          <a:off x="0" y="0"/>
          <a:ext cx="0" cy="0"/>
          <a:chOff x="0" y="0"/>
          <a:chExt cx="0" cy="0"/>
        </a:xfrm>
      </p:grpSpPr>
      <p:sp>
        <p:nvSpPr>
          <p:cNvPr id="589" name="Google Shape;589;p39"/>
          <p:cNvSpPr txBox="1"/>
          <p:nvPr>
            <p:ph type="title"/>
          </p:nvPr>
        </p:nvSpPr>
        <p:spPr>
          <a:xfrm>
            <a:off x="7992532" y="957486"/>
            <a:ext cx="3860801" cy="31319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5300"/>
              <a:buFont typeface="Arial Narrow"/>
              <a:buNone/>
            </a:pPr>
            <a:r>
              <a:rPr b="1" lang="en-US" sz="5300" u="none" strike="noStrike">
                <a:latin typeface="Arial Narrow"/>
                <a:ea typeface="Arial Narrow"/>
                <a:cs typeface="Arial Narrow"/>
                <a:sym typeface="Arial Narrow"/>
              </a:rPr>
              <a:t>SEM - Google Search Ads </a:t>
            </a:r>
            <a:br>
              <a:rPr lang="en-US" sz="4800" u="none" strike="noStrike">
                <a:latin typeface="Gentium Basic"/>
                <a:ea typeface="Gentium Basic"/>
                <a:cs typeface="Gentium Basic"/>
                <a:sym typeface="Gentium Basic"/>
              </a:rPr>
            </a:br>
            <a:endParaRPr sz="4800">
              <a:latin typeface="Gentium Basic"/>
              <a:ea typeface="Gentium Basic"/>
              <a:cs typeface="Gentium Basic"/>
              <a:sym typeface="Gentium Basic"/>
            </a:endParaRPr>
          </a:p>
        </p:txBody>
      </p:sp>
      <p:pic>
        <p:nvPicPr>
          <p:cNvPr id="590" name="Google Shape;590;p39"/>
          <p:cNvPicPr preferRelativeResize="0"/>
          <p:nvPr/>
        </p:nvPicPr>
        <p:blipFill rotWithShape="1">
          <a:blip r:embed="rId3">
            <a:alphaModFix/>
          </a:blip>
          <a:srcRect b="0" l="0" r="0" t="0"/>
          <a:stretch/>
        </p:blipFill>
        <p:spPr>
          <a:xfrm>
            <a:off x="695573" y="811151"/>
            <a:ext cx="7007792" cy="5454182"/>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63500" sx="102000" rotWithShape="0" algn="ctr" sy="1020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
          <p:cNvSpPr txBox="1"/>
          <p:nvPr>
            <p:ph type="title"/>
          </p:nvPr>
        </p:nvSpPr>
        <p:spPr>
          <a:xfrm>
            <a:off x="801189" y="496533"/>
            <a:ext cx="7776754" cy="101745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315949"/>
              </a:buClr>
              <a:buSzPts val="5400"/>
              <a:buFont typeface="Arial Black"/>
              <a:buNone/>
            </a:pPr>
            <a:r>
              <a:rPr lang="en-US" sz="5400">
                <a:solidFill>
                  <a:srgbClr val="315949"/>
                </a:solidFill>
                <a:latin typeface="Arial Black"/>
                <a:ea typeface="Arial Black"/>
                <a:cs typeface="Arial Black"/>
                <a:sym typeface="Arial Black"/>
              </a:rPr>
              <a:t>  Heart of Eunos</a:t>
            </a:r>
            <a:endParaRPr sz="5400">
              <a:solidFill>
                <a:srgbClr val="315949"/>
              </a:solidFill>
              <a:latin typeface="Arial Black"/>
              <a:ea typeface="Arial Black"/>
              <a:cs typeface="Arial Black"/>
              <a:sym typeface="Arial Black"/>
            </a:endParaRPr>
          </a:p>
        </p:txBody>
      </p:sp>
      <p:sp>
        <p:nvSpPr>
          <p:cNvPr id="203" name="Google Shape;203;p4"/>
          <p:cNvSpPr txBox="1"/>
          <p:nvPr/>
        </p:nvSpPr>
        <p:spPr>
          <a:xfrm>
            <a:off x="1709057" y="1513985"/>
            <a:ext cx="6237513" cy="4622804"/>
          </a:xfrm>
          <a:prstGeom prst="rect">
            <a:avLst/>
          </a:prstGeom>
          <a:noFill/>
          <a:ln>
            <a:noFill/>
          </a:ln>
        </p:spPr>
        <p:txBody>
          <a:bodyPr anchorCtr="0" anchor="t" bIns="45700" lIns="91425" spcFirstLastPara="1" rIns="91425" wrap="square" tIns="45700">
            <a:spAutoFit/>
          </a:bodyPr>
          <a:lstStyle/>
          <a:p>
            <a:pPr indent="0" lvl="0" marL="152400" marR="0" rtl="0" algn="l">
              <a:spcBef>
                <a:spcPts val="0"/>
              </a:spcBef>
              <a:spcAft>
                <a:spcPts val="0"/>
              </a:spcAft>
              <a:buNone/>
            </a:pPr>
            <a:r>
              <a:rPr b="1" i="0" lang="en-US" sz="2800" u="none" cap="none" strike="noStrike">
                <a:solidFill>
                  <a:schemeClr val="dk1"/>
                </a:solidFill>
                <a:latin typeface="Gentium Basic"/>
                <a:ea typeface="Gentium Basic"/>
                <a:cs typeface="Gentium Basic"/>
                <a:sym typeface="Gentium Basic"/>
              </a:rPr>
              <a:t>Thai To Go is located at 218B Changi       Road, Singapore 419737. </a:t>
            </a:r>
            <a:endParaRPr/>
          </a:p>
          <a:p>
            <a:pPr indent="0" lvl="0" marL="152400" marR="0" rtl="0" algn="l">
              <a:spcBef>
                <a:spcPts val="1160"/>
              </a:spcBef>
              <a:spcAft>
                <a:spcPts val="0"/>
              </a:spcAft>
              <a:buNone/>
            </a:pPr>
            <a:r>
              <a:rPr b="1" i="0" lang="en-US" sz="2800" u="none" cap="none" strike="noStrike">
                <a:solidFill>
                  <a:schemeClr val="dk1"/>
                </a:solidFill>
                <a:latin typeface="Gentium Basic"/>
                <a:ea typeface="Gentium Basic"/>
                <a:cs typeface="Gentium Basic"/>
                <a:sym typeface="Gentium Basic"/>
              </a:rPr>
              <a:t>This address is on the first floor of the PKMS Building in the Eunos area of Singapore.</a:t>
            </a:r>
            <a:endParaRPr/>
          </a:p>
          <a:p>
            <a:pPr indent="0" lvl="0" marL="152400" marR="0" rtl="0" algn="l">
              <a:spcBef>
                <a:spcPts val="1160"/>
              </a:spcBef>
              <a:spcAft>
                <a:spcPts val="0"/>
              </a:spcAft>
              <a:buNone/>
            </a:pPr>
            <a:r>
              <a:rPr b="1" i="0" lang="en-US" sz="2800" u="none" cap="none" strike="noStrike">
                <a:solidFill>
                  <a:schemeClr val="dk1"/>
                </a:solidFill>
                <a:latin typeface="Gentium Basic"/>
                <a:ea typeface="Gentium Basic"/>
                <a:cs typeface="Gentium Basic"/>
                <a:sym typeface="Gentium Basic"/>
              </a:rPr>
              <a:t>The restaurant's operating hours are:</a:t>
            </a:r>
            <a:endParaRPr/>
          </a:p>
          <a:p>
            <a:pPr indent="0" lvl="0" marL="152400" marR="0" rtl="0" algn="l">
              <a:spcBef>
                <a:spcPts val="1160"/>
              </a:spcBef>
              <a:spcAft>
                <a:spcPts val="0"/>
              </a:spcAft>
              <a:buNone/>
            </a:pPr>
            <a:r>
              <a:rPr b="1" i="0" lang="en-US" sz="2800" u="none" cap="none" strike="noStrike">
                <a:solidFill>
                  <a:schemeClr val="dk1"/>
                </a:solidFill>
                <a:latin typeface="Gentium Basic"/>
                <a:ea typeface="Gentium Basic"/>
                <a:cs typeface="Gentium Basic"/>
                <a:sym typeface="Gentium Basic"/>
              </a:rPr>
              <a:t>Monday to Saturday: 10:30 AM to 9:00 PM (last order at 8:30 PM)</a:t>
            </a:r>
            <a:endParaRPr/>
          </a:p>
          <a:p>
            <a:pPr indent="0" lvl="0" marL="152400" marR="0" rtl="0" algn="l">
              <a:spcBef>
                <a:spcPts val="1160"/>
              </a:spcBef>
              <a:spcAft>
                <a:spcPts val="0"/>
              </a:spcAft>
              <a:buNone/>
            </a:pPr>
            <a:r>
              <a:rPr b="1" i="0" lang="en-US" sz="2800" u="none" cap="none" strike="noStrike">
                <a:solidFill>
                  <a:srgbClr val="FF0000"/>
                </a:solidFill>
                <a:latin typeface="Gentium Basic"/>
                <a:ea typeface="Gentium Basic"/>
                <a:cs typeface="Gentium Basic"/>
                <a:sym typeface="Gentium Basic"/>
              </a:rPr>
              <a:t>Sunday: Closed</a:t>
            </a:r>
            <a:endParaRPr b="1" i="0" sz="3200" u="none" cap="none" strike="noStrike">
              <a:solidFill>
                <a:srgbClr val="FF0000"/>
              </a:solidFill>
              <a:latin typeface="Gentium Basic"/>
              <a:ea typeface="Gentium Basic"/>
              <a:cs typeface="Gentium Basic"/>
              <a:sym typeface="Gentium Basic"/>
            </a:endParaRPr>
          </a:p>
        </p:txBody>
      </p:sp>
      <p:pic>
        <p:nvPicPr>
          <p:cNvPr descr="Entree Kibbles: Thai The Dine-In [Thai To Go Restaurant Outfit ..." id="204" name="Google Shape;204;p4"/>
          <p:cNvPicPr preferRelativeResize="0"/>
          <p:nvPr/>
        </p:nvPicPr>
        <p:blipFill rotWithShape="1">
          <a:blip r:embed="rId3">
            <a:alphaModFix/>
          </a:blip>
          <a:srcRect b="-1" l="10218" r="33567" t="0"/>
          <a:stretch/>
        </p:blipFill>
        <p:spPr>
          <a:xfrm>
            <a:off x="8138114" y="3712029"/>
            <a:ext cx="3647510" cy="2461548"/>
          </a:xfrm>
          <a:prstGeom prst="roundRect">
            <a:avLst>
              <a:gd fmla="val 23047" name="adj"/>
            </a:avLst>
          </a:prstGeom>
          <a:noFill/>
          <a:ln cap="flat" cmpd="sng" w="38100">
            <a:solidFill>
              <a:srgbClr val="CDD0D1"/>
            </a:solidFill>
            <a:prstDash val="solid"/>
            <a:round/>
            <a:headEnd len="sm" w="sm" type="none"/>
            <a:tailEnd len="sm" w="sm" type="none"/>
          </a:ln>
        </p:spPr>
      </p:pic>
      <p:pic>
        <p:nvPicPr>
          <p:cNvPr descr="Pertubuhan Kebangsaan Melayu Singapura (PKMS) - Pertubuhan Kebangsaan ..." id="205" name="Google Shape;205;p4"/>
          <p:cNvPicPr preferRelativeResize="0"/>
          <p:nvPr/>
        </p:nvPicPr>
        <p:blipFill rotWithShape="1">
          <a:blip r:embed="rId4">
            <a:alphaModFix/>
          </a:blip>
          <a:srcRect b="0" l="0" r="0" t="0"/>
          <a:stretch/>
        </p:blipFill>
        <p:spPr>
          <a:xfrm>
            <a:off x="8101444" y="1045028"/>
            <a:ext cx="3684179" cy="2383971"/>
          </a:xfrm>
          <a:prstGeom prst="roundRect">
            <a:avLst>
              <a:gd fmla="val 4380" name="adj"/>
            </a:avLst>
          </a:prstGeom>
          <a:noFill/>
          <a:ln cap="flat" cmpd="sng" w="38100">
            <a:solidFill>
              <a:schemeClr val="lt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595" name="Shape 595"/>
        <p:cNvGrpSpPr/>
        <p:nvPr/>
      </p:nvGrpSpPr>
      <p:grpSpPr>
        <a:xfrm>
          <a:off x="0" y="0"/>
          <a:ext cx="0" cy="0"/>
          <a:chOff x="0" y="0"/>
          <a:chExt cx="0" cy="0"/>
        </a:xfrm>
      </p:grpSpPr>
      <p:sp>
        <p:nvSpPr>
          <p:cNvPr id="596" name="Google Shape;596;p40"/>
          <p:cNvSpPr txBox="1"/>
          <p:nvPr>
            <p:ph type="title"/>
          </p:nvPr>
        </p:nvSpPr>
        <p:spPr>
          <a:xfrm>
            <a:off x="1614793" y="-988046"/>
            <a:ext cx="9810524" cy="3131913"/>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5300"/>
              <a:buFont typeface="Arial Narrow"/>
              <a:buNone/>
            </a:pPr>
            <a:r>
              <a:rPr b="1" lang="en-US" sz="5300" u="none" strike="noStrike">
                <a:latin typeface="Arial Narrow"/>
                <a:ea typeface="Arial Narrow"/>
                <a:cs typeface="Arial Narrow"/>
                <a:sym typeface="Arial Narrow"/>
              </a:rPr>
              <a:t>SEM - Google Keyword Search Ads </a:t>
            </a:r>
            <a:br>
              <a:rPr lang="en-US" sz="4800" u="none" strike="noStrike">
                <a:latin typeface="Gentium Basic"/>
                <a:ea typeface="Gentium Basic"/>
                <a:cs typeface="Gentium Basic"/>
                <a:sym typeface="Gentium Basic"/>
              </a:rPr>
            </a:br>
            <a:endParaRPr sz="4800">
              <a:latin typeface="Gentium Basic"/>
              <a:ea typeface="Gentium Basic"/>
              <a:cs typeface="Gentium Basic"/>
              <a:sym typeface="Gentium Basic"/>
            </a:endParaRPr>
          </a:p>
        </p:txBody>
      </p:sp>
      <p:pic>
        <p:nvPicPr>
          <p:cNvPr id="597" name="Google Shape;597;p40"/>
          <p:cNvPicPr preferRelativeResize="0"/>
          <p:nvPr/>
        </p:nvPicPr>
        <p:blipFill rotWithShape="1">
          <a:blip r:embed="rId3">
            <a:alphaModFix/>
          </a:blip>
          <a:srcRect b="0" l="0" r="0" t="0"/>
          <a:stretch/>
        </p:blipFill>
        <p:spPr>
          <a:xfrm>
            <a:off x="216684" y="1494206"/>
            <a:ext cx="11758632" cy="49124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1"/>
          <p:cNvSpPr txBox="1"/>
          <p:nvPr>
            <p:ph type="title"/>
          </p:nvPr>
        </p:nvSpPr>
        <p:spPr>
          <a:xfrm>
            <a:off x="913775" y="389467"/>
            <a:ext cx="10364451" cy="10160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FF3300"/>
              </a:buClr>
              <a:buSzPct val="100000"/>
              <a:buFont typeface="Montserrat SemiBold"/>
              <a:buNone/>
            </a:pPr>
            <a:br>
              <a:rPr b="1" lang="en-US" sz="3600">
                <a:solidFill>
                  <a:srgbClr val="FF3300"/>
                </a:solidFill>
                <a:latin typeface="Montserrat SemiBold"/>
                <a:ea typeface="Montserrat SemiBold"/>
                <a:cs typeface="Montserrat SemiBold"/>
                <a:sym typeface="Montserrat SemiBold"/>
              </a:rPr>
            </a:br>
            <a:r>
              <a:rPr b="1" lang="en-US" sz="3100">
                <a:latin typeface="Arial Narrow"/>
                <a:ea typeface="Arial Narrow"/>
                <a:cs typeface="Arial Narrow"/>
                <a:sym typeface="Arial Narrow"/>
              </a:rPr>
              <a:t>SEM - Google Search Ads (Ad mockups)</a:t>
            </a:r>
            <a:br>
              <a:rPr b="1" lang="en-US" sz="3100">
                <a:latin typeface="Arial Narrow"/>
                <a:ea typeface="Arial Narrow"/>
                <a:cs typeface="Arial Narrow"/>
                <a:sym typeface="Arial Narrow"/>
              </a:rPr>
            </a:br>
            <a:endParaRPr b="1" sz="3100">
              <a:latin typeface="Arial Narrow"/>
              <a:ea typeface="Arial Narrow"/>
              <a:cs typeface="Arial Narrow"/>
              <a:sym typeface="Arial Narrow"/>
            </a:endParaRPr>
          </a:p>
        </p:txBody>
      </p:sp>
      <p:pic>
        <p:nvPicPr>
          <p:cNvPr id="604" name="Google Shape;604;p41"/>
          <p:cNvPicPr preferRelativeResize="0"/>
          <p:nvPr/>
        </p:nvPicPr>
        <p:blipFill rotWithShape="1">
          <a:blip r:embed="rId3">
            <a:alphaModFix/>
          </a:blip>
          <a:srcRect b="0" l="0" r="0" t="0"/>
          <a:stretch/>
        </p:blipFill>
        <p:spPr>
          <a:xfrm>
            <a:off x="6915473" y="560794"/>
            <a:ext cx="5048955" cy="6249272"/>
          </a:xfrm>
          <a:prstGeom prst="rect">
            <a:avLst/>
          </a:prstGeom>
          <a:noFill/>
          <a:ln>
            <a:noFill/>
          </a:ln>
        </p:spPr>
      </p:pic>
      <p:pic>
        <p:nvPicPr>
          <p:cNvPr id="605" name="Google Shape;605;p41"/>
          <p:cNvPicPr preferRelativeResize="0"/>
          <p:nvPr/>
        </p:nvPicPr>
        <p:blipFill rotWithShape="1">
          <a:blip r:embed="rId4">
            <a:alphaModFix/>
          </a:blip>
          <a:srcRect b="0" l="0" r="0" t="0"/>
          <a:stretch/>
        </p:blipFill>
        <p:spPr>
          <a:xfrm>
            <a:off x="789221" y="1475043"/>
            <a:ext cx="6126252" cy="1755149"/>
          </a:xfrm>
          <a:prstGeom prst="rect">
            <a:avLst/>
          </a:prstGeom>
          <a:noFill/>
          <a:ln>
            <a:noFill/>
          </a:ln>
        </p:spPr>
      </p:pic>
      <p:cxnSp>
        <p:nvCxnSpPr>
          <p:cNvPr id="606" name="Google Shape;606;p41"/>
          <p:cNvCxnSpPr/>
          <p:nvPr/>
        </p:nvCxnSpPr>
        <p:spPr>
          <a:xfrm rot="10800000">
            <a:off x="6832831" y="2173324"/>
            <a:ext cx="2427710" cy="172053"/>
          </a:xfrm>
          <a:prstGeom prst="straightConnector1">
            <a:avLst/>
          </a:prstGeom>
          <a:noFill/>
          <a:ln cap="flat" cmpd="sng" w="38100">
            <a:solidFill>
              <a:srgbClr val="9D2D0F"/>
            </a:solidFill>
            <a:prstDash val="solid"/>
            <a:round/>
            <a:headEnd len="sm" w="sm" type="none"/>
            <a:tailEnd len="med" w="med" type="triangle"/>
          </a:ln>
        </p:spPr>
      </p:cxnSp>
      <p:pic>
        <p:nvPicPr>
          <p:cNvPr id="607" name="Google Shape;607;p41"/>
          <p:cNvPicPr preferRelativeResize="0"/>
          <p:nvPr/>
        </p:nvPicPr>
        <p:blipFill rotWithShape="1">
          <a:blip r:embed="rId5">
            <a:alphaModFix/>
          </a:blip>
          <a:srcRect b="0" l="0" r="0" t="0"/>
          <a:stretch/>
        </p:blipFill>
        <p:spPr>
          <a:xfrm>
            <a:off x="1929355" y="3230192"/>
            <a:ext cx="3727296" cy="3613256"/>
          </a:xfrm>
          <a:prstGeom prst="rect">
            <a:avLst/>
          </a:prstGeom>
          <a:noFill/>
          <a:ln>
            <a:noFill/>
          </a:ln>
        </p:spPr>
      </p:pic>
      <p:cxnSp>
        <p:nvCxnSpPr>
          <p:cNvPr id="608" name="Google Shape;608;p41"/>
          <p:cNvCxnSpPr/>
          <p:nvPr/>
        </p:nvCxnSpPr>
        <p:spPr>
          <a:xfrm flipH="1">
            <a:off x="4397829" y="3488086"/>
            <a:ext cx="5590902" cy="1362588"/>
          </a:xfrm>
          <a:prstGeom prst="straightConnector1">
            <a:avLst/>
          </a:prstGeom>
          <a:noFill/>
          <a:ln cap="flat" cmpd="sng" w="38100">
            <a:solidFill>
              <a:srgbClr val="9D2D0F"/>
            </a:solidFill>
            <a:prstDash val="solid"/>
            <a:round/>
            <a:headEnd len="sm" w="sm"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612" name="Shape 612"/>
        <p:cNvGrpSpPr/>
        <p:nvPr/>
      </p:nvGrpSpPr>
      <p:grpSpPr>
        <a:xfrm>
          <a:off x="0" y="0"/>
          <a:ext cx="0" cy="0"/>
          <a:chOff x="0" y="0"/>
          <a:chExt cx="0" cy="0"/>
        </a:xfrm>
      </p:grpSpPr>
      <p:pic>
        <p:nvPicPr>
          <p:cNvPr descr="Screenshot_28" id="613" name="Google Shape;613;p42"/>
          <p:cNvPicPr preferRelativeResize="0"/>
          <p:nvPr/>
        </p:nvPicPr>
        <p:blipFill rotWithShape="1">
          <a:blip r:embed="rId3">
            <a:alphaModFix/>
          </a:blip>
          <a:srcRect b="17836" l="0" r="0" t="13809"/>
          <a:stretch/>
        </p:blipFill>
        <p:spPr>
          <a:xfrm>
            <a:off x="182901" y="453471"/>
            <a:ext cx="12191980" cy="4187739"/>
          </a:xfrm>
          <a:prstGeom prst="rect">
            <a:avLst/>
          </a:prstGeom>
          <a:noFill/>
          <a:ln>
            <a:noFill/>
          </a:ln>
        </p:spPr>
      </p:pic>
      <p:sp>
        <p:nvSpPr>
          <p:cNvPr id="614" name="Google Shape;614;p42"/>
          <p:cNvSpPr txBox="1"/>
          <p:nvPr>
            <p:ph type="title"/>
          </p:nvPr>
        </p:nvSpPr>
        <p:spPr>
          <a:xfrm>
            <a:off x="1146048" y="4475750"/>
            <a:ext cx="10558272" cy="102027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262626"/>
              </a:buClr>
              <a:buSzPts val="4400"/>
              <a:buFont typeface="Arial Narrow"/>
              <a:buNone/>
            </a:pPr>
            <a:r>
              <a:rPr b="1" lang="en-US" sz="4400">
                <a:latin typeface="Arial Narrow"/>
                <a:ea typeface="Arial Narrow"/>
                <a:cs typeface="Arial Narrow"/>
                <a:sym typeface="Arial Narrow"/>
              </a:rPr>
              <a:t>SEM - Google Search Ads</a:t>
            </a:r>
            <a:endParaRPr b="1" sz="4400">
              <a:latin typeface="Arial Narrow"/>
              <a:ea typeface="Arial Narrow"/>
              <a:cs typeface="Arial Narrow"/>
              <a:sym typeface="Arial Narrow"/>
            </a:endParaRPr>
          </a:p>
        </p:txBody>
      </p:sp>
      <p:sp>
        <p:nvSpPr>
          <p:cNvPr id="615" name="Google Shape;615;p42"/>
          <p:cNvSpPr txBox="1"/>
          <p:nvPr/>
        </p:nvSpPr>
        <p:spPr>
          <a:xfrm>
            <a:off x="1771048" y="5496026"/>
            <a:ext cx="4398746" cy="104644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FF0000"/>
                </a:solidFill>
                <a:latin typeface="Arial Narrow"/>
                <a:ea typeface="Arial Narrow"/>
                <a:cs typeface="Arial Narrow"/>
                <a:sym typeface="Arial Narrow"/>
              </a:rPr>
              <a:t>   </a:t>
            </a:r>
            <a:r>
              <a:rPr b="1" lang="en-US" sz="4400">
                <a:solidFill>
                  <a:srgbClr val="FF0000"/>
                </a:solidFill>
                <a:latin typeface="Arial Narrow"/>
                <a:ea typeface="Arial Narrow"/>
                <a:cs typeface="Arial Narrow"/>
                <a:sym typeface="Arial Narrow"/>
              </a:rPr>
              <a:t>(Target Audience</a:t>
            </a:r>
            <a:r>
              <a:rPr b="1" lang="en-US" sz="3600">
                <a:solidFill>
                  <a:schemeClr val="dk1"/>
                </a:solidFill>
                <a:latin typeface="Arial Narrow"/>
                <a:ea typeface="Arial Narrow"/>
                <a:cs typeface="Arial Narrow"/>
                <a:sym typeface="Arial Narrow"/>
              </a:rPr>
              <a:t>)</a:t>
            </a:r>
            <a:br>
              <a:rPr b="1" lang="en-US" sz="1800">
                <a:solidFill>
                  <a:schemeClr val="dk1"/>
                </a:solidFill>
                <a:latin typeface="Arial Narrow"/>
                <a:ea typeface="Arial Narrow"/>
                <a:cs typeface="Arial Narrow"/>
                <a:sym typeface="Arial Narrow"/>
              </a:rPr>
            </a:b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620" name="Shape 620"/>
        <p:cNvGrpSpPr/>
        <p:nvPr/>
      </p:nvGrpSpPr>
      <p:grpSpPr>
        <a:xfrm>
          <a:off x="0" y="0"/>
          <a:ext cx="0" cy="0"/>
          <a:chOff x="0" y="0"/>
          <a:chExt cx="0" cy="0"/>
        </a:xfrm>
      </p:grpSpPr>
      <p:pic>
        <p:nvPicPr>
          <p:cNvPr id="621" name="Google Shape;621;p43"/>
          <p:cNvPicPr preferRelativeResize="0"/>
          <p:nvPr/>
        </p:nvPicPr>
        <p:blipFill rotWithShape="1">
          <a:blip r:embed="rId3">
            <a:alphaModFix/>
          </a:blip>
          <a:srcRect b="13769" l="0" r="0" t="1420"/>
          <a:stretch/>
        </p:blipFill>
        <p:spPr>
          <a:xfrm>
            <a:off x="0" y="41361"/>
            <a:ext cx="12192000" cy="4260673"/>
          </a:xfrm>
          <a:prstGeom prst="rect">
            <a:avLst/>
          </a:prstGeom>
          <a:noFill/>
          <a:ln>
            <a:noFill/>
          </a:ln>
        </p:spPr>
      </p:pic>
      <p:sp>
        <p:nvSpPr>
          <p:cNvPr id="622" name="Google Shape;622;p43"/>
          <p:cNvSpPr txBox="1"/>
          <p:nvPr>
            <p:ph type="title"/>
          </p:nvPr>
        </p:nvSpPr>
        <p:spPr>
          <a:xfrm>
            <a:off x="1146048" y="4437888"/>
            <a:ext cx="9899904" cy="1945493"/>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FF3300"/>
              </a:buClr>
              <a:buSzPct val="100000"/>
              <a:buFont typeface="Arial"/>
              <a:buNone/>
            </a:pPr>
            <a:br>
              <a:rPr b="1" lang="en-US" sz="4800">
                <a:solidFill>
                  <a:srgbClr val="FF3300"/>
                </a:solidFill>
                <a:latin typeface="Arial"/>
                <a:ea typeface="Arial"/>
                <a:cs typeface="Arial"/>
                <a:sym typeface="Arial"/>
              </a:rPr>
            </a:br>
            <a:br>
              <a:rPr b="1" lang="en-US" sz="4800">
                <a:solidFill>
                  <a:srgbClr val="FF3300"/>
                </a:solidFill>
                <a:latin typeface="Arial"/>
                <a:ea typeface="Arial"/>
                <a:cs typeface="Arial"/>
                <a:sym typeface="Arial"/>
              </a:rPr>
            </a:br>
            <a:r>
              <a:rPr b="1" lang="en-US" sz="3100">
                <a:latin typeface="Arial Narrow"/>
                <a:ea typeface="Arial Narrow"/>
                <a:cs typeface="Arial Narrow"/>
                <a:sym typeface="Arial Narrow"/>
              </a:rPr>
              <a:t>SEM - Google Search </a:t>
            </a:r>
            <a:br>
              <a:rPr b="1" lang="en-US" sz="3100">
                <a:latin typeface="Arial Narrow"/>
                <a:ea typeface="Arial Narrow"/>
                <a:cs typeface="Arial Narrow"/>
                <a:sym typeface="Arial Narrow"/>
              </a:rPr>
            </a:br>
            <a:r>
              <a:rPr b="1" lang="en-US" sz="3100">
                <a:latin typeface="Arial Narrow"/>
                <a:ea typeface="Arial Narrow"/>
                <a:cs typeface="Arial Narrow"/>
                <a:sym typeface="Arial Narrow"/>
              </a:rPr>
              <a:t>Ads (Target Audience)</a:t>
            </a:r>
            <a:br>
              <a:rPr b="1" lang="en-US" sz="3100">
                <a:latin typeface="Arial Narrow"/>
                <a:ea typeface="Arial Narrow"/>
                <a:cs typeface="Arial Narrow"/>
                <a:sym typeface="Arial Narrow"/>
              </a:rPr>
            </a:br>
            <a:endParaRPr b="1" sz="3100">
              <a:latin typeface="Arial Narrow"/>
              <a:ea typeface="Arial Narrow"/>
              <a:cs typeface="Arial Narrow"/>
              <a:sym typeface="Arial Narrow"/>
            </a:endParaRPr>
          </a:p>
        </p:txBody>
      </p:sp>
      <p:sp>
        <p:nvSpPr>
          <p:cNvPr id="623" name="Google Shape;623;p43"/>
          <p:cNvSpPr/>
          <p:nvPr/>
        </p:nvSpPr>
        <p:spPr>
          <a:xfrm>
            <a:off x="6763109" y="1242204"/>
            <a:ext cx="4856672" cy="1630392"/>
          </a:xfrm>
          <a:prstGeom prst="frame">
            <a:avLst>
              <a:gd fmla="val 12500" name="adj1"/>
            </a:avLst>
          </a:prstGeom>
          <a:solidFill>
            <a:srgbClr val="7030A0"/>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4"/>
          <p:cNvSpPr txBox="1"/>
          <p:nvPr>
            <p:ph type="title"/>
          </p:nvPr>
        </p:nvSpPr>
        <p:spPr>
          <a:xfrm>
            <a:off x="913775" y="348343"/>
            <a:ext cx="10364451" cy="1317595"/>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FF3300"/>
              </a:buClr>
              <a:buSzPct val="100000"/>
              <a:buFont typeface="Arial"/>
              <a:buNone/>
            </a:pPr>
            <a:br>
              <a:rPr b="1" lang="en-US" sz="3600">
                <a:solidFill>
                  <a:srgbClr val="FF3300"/>
                </a:solidFill>
                <a:latin typeface="Arial"/>
                <a:ea typeface="Arial"/>
                <a:cs typeface="Arial"/>
                <a:sym typeface="Arial"/>
              </a:rPr>
            </a:br>
            <a:r>
              <a:rPr b="1" lang="en-US" sz="3100">
                <a:latin typeface="Arial Narrow"/>
                <a:ea typeface="Arial Narrow"/>
                <a:cs typeface="Arial Narrow"/>
                <a:sym typeface="Arial Narrow"/>
              </a:rPr>
              <a:t>SEM - Google Search Ads (Target Audience)</a:t>
            </a:r>
            <a:br>
              <a:rPr b="1" lang="en-US" sz="3100">
                <a:latin typeface="Arial Narrow"/>
                <a:ea typeface="Arial Narrow"/>
                <a:cs typeface="Arial Narrow"/>
                <a:sym typeface="Arial Narrow"/>
              </a:rPr>
            </a:br>
            <a:endParaRPr b="1" sz="3100">
              <a:latin typeface="Arial Narrow"/>
              <a:ea typeface="Arial Narrow"/>
              <a:cs typeface="Arial Narrow"/>
              <a:sym typeface="Arial Narrow"/>
            </a:endParaRPr>
          </a:p>
        </p:txBody>
      </p:sp>
      <p:pic>
        <p:nvPicPr>
          <p:cNvPr id="629" name="Google Shape;629;p44"/>
          <p:cNvPicPr preferRelativeResize="0"/>
          <p:nvPr/>
        </p:nvPicPr>
        <p:blipFill rotWithShape="1">
          <a:blip r:embed="rId3">
            <a:alphaModFix/>
          </a:blip>
          <a:srcRect b="0" l="0" r="0" t="0"/>
          <a:stretch/>
        </p:blipFill>
        <p:spPr>
          <a:xfrm>
            <a:off x="560999" y="1432560"/>
            <a:ext cx="10162078" cy="4953604"/>
          </a:xfrm>
          <a:prstGeom prst="rect">
            <a:avLst/>
          </a:prstGeom>
          <a:noFill/>
          <a:ln>
            <a:noFill/>
          </a:ln>
        </p:spPr>
      </p:pic>
      <p:sp>
        <p:nvSpPr>
          <p:cNvPr id="630" name="Google Shape;630;p44"/>
          <p:cNvSpPr/>
          <p:nvPr/>
        </p:nvSpPr>
        <p:spPr>
          <a:xfrm>
            <a:off x="3221713" y="4404246"/>
            <a:ext cx="6592388" cy="722811"/>
          </a:xfrm>
          <a:prstGeom prst="frame">
            <a:avLst>
              <a:gd fmla="val 12500" name="adj1"/>
            </a:avLst>
          </a:prstGeom>
          <a:solidFill>
            <a:srgbClr val="C8B492"/>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5"/>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FF3300"/>
              </a:buClr>
              <a:buSzPct val="100000"/>
              <a:buFont typeface="Arial"/>
              <a:buNone/>
            </a:pPr>
            <a:br>
              <a:rPr b="1" lang="en-US" sz="3600">
                <a:solidFill>
                  <a:srgbClr val="FF3300"/>
                </a:solidFill>
                <a:latin typeface="Arial"/>
                <a:ea typeface="Arial"/>
                <a:cs typeface="Arial"/>
                <a:sym typeface="Arial"/>
              </a:rPr>
            </a:br>
            <a:r>
              <a:rPr b="1" lang="en-US" sz="2800">
                <a:latin typeface="Arial Narrow"/>
                <a:ea typeface="Arial Narrow"/>
                <a:cs typeface="Arial Narrow"/>
                <a:sym typeface="Arial Narrow"/>
              </a:rPr>
              <a:t>SEM - Google Search Ads (Target Audience)</a:t>
            </a:r>
            <a:br>
              <a:rPr b="1" lang="en-US" sz="2800">
                <a:latin typeface="Arial Narrow"/>
                <a:ea typeface="Arial Narrow"/>
                <a:cs typeface="Arial Narrow"/>
                <a:sym typeface="Arial Narrow"/>
              </a:rPr>
            </a:br>
            <a:endParaRPr b="1" sz="2800">
              <a:latin typeface="Arial Narrow"/>
              <a:ea typeface="Arial Narrow"/>
              <a:cs typeface="Arial Narrow"/>
              <a:sym typeface="Arial Narrow"/>
            </a:endParaRPr>
          </a:p>
        </p:txBody>
      </p:sp>
      <p:pic>
        <p:nvPicPr>
          <p:cNvPr id="637" name="Google Shape;637;p45"/>
          <p:cNvPicPr preferRelativeResize="0"/>
          <p:nvPr/>
        </p:nvPicPr>
        <p:blipFill rotWithShape="1">
          <a:blip r:embed="rId3">
            <a:alphaModFix/>
          </a:blip>
          <a:srcRect b="0" l="0" r="0" t="0"/>
          <a:stretch/>
        </p:blipFill>
        <p:spPr>
          <a:xfrm>
            <a:off x="5148130" y="3295631"/>
            <a:ext cx="1895740" cy="266737"/>
          </a:xfrm>
          <a:prstGeom prst="rect">
            <a:avLst/>
          </a:prstGeom>
          <a:noFill/>
          <a:ln>
            <a:noFill/>
          </a:ln>
        </p:spPr>
      </p:pic>
      <p:pic>
        <p:nvPicPr>
          <p:cNvPr id="638" name="Google Shape;638;p45"/>
          <p:cNvPicPr preferRelativeResize="0"/>
          <p:nvPr/>
        </p:nvPicPr>
        <p:blipFill rotWithShape="1">
          <a:blip r:embed="rId4">
            <a:alphaModFix/>
          </a:blip>
          <a:srcRect b="0" l="0" r="0" t="0"/>
          <a:stretch/>
        </p:blipFill>
        <p:spPr>
          <a:xfrm>
            <a:off x="513806" y="2445300"/>
            <a:ext cx="10568287" cy="3863852"/>
          </a:xfrm>
          <a:prstGeom prst="rect">
            <a:avLst/>
          </a:prstGeom>
          <a:noFill/>
          <a:ln cap="flat" cmpd="sng" w="9525">
            <a:solidFill>
              <a:srgbClr val="7B230B"/>
            </a:solidFill>
            <a:prstDash val="solid"/>
            <a:round/>
            <a:headEnd len="sm" w="sm" type="none"/>
            <a:tailEnd len="sm" w="sm" type="none"/>
          </a:ln>
        </p:spPr>
      </p:pic>
      <p:sp>
        <p:nvSpPr>
          <p:cNvPr id="639" name="Google Shape;639;p45"/>
          <p:cNvSpPr/>
          <p:nvPr/>
        </p:nvSpPr>
        <p:spPr>
          <a:xfrm>
            <a:off x="2394856" y="3213463"/>
            <a:ext cx="1846217" cy="949235"/>
          </a:xfrm>
          <a:prstGeom prst="frame">
            <a:avLst>
              <a:gd fmla="val 12500" name="adj1"/>
            </a:avLst>
          </a:prstGeom>
          <a:solidFill>
            <a:srgbClr val="00B050"/>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40" name="Google Shape;640;p45"/>
          <p:cNvSpPr/>
          <p:nvPr/>
        </p:nvSpPr>
        <p:spPr>
          <a:xfrm>
            <a:off x="583474" y="4377226"/>
            <a:ext cx="1463040" cy="418012"/>
          </a:xfrm>
          <a:prstGeom prst="frame">
            <a:avLst>
              <a:gd fmla="val 12500" name="adj1"/>
            </a:avLst>
          </a:prstGeom>
          <a:solidFill>
            <a:srgbClr val="A4CDBC"/>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FF3300"/>
              </a:buClr>
              <a:buSzPct val="100000"/>
              <a:buFont typeface="Montserrat SemiBold"/>
              <a:buNone/>
            </a:pPr>
            <a:br>
              <a:rPr b="1" lang="en-US" sz="3600">
                <a:solidFill>
                  <a:srgbClr val="FF3300"/>
                </a:solidFill>
                <a:latin typeface="Montserrat SemiBold"/>
                <a:ea typeface="Montserrat SemiBold"/>
                <a:cs typeface="Montserrat SemiBold"/>
                <a:sym typeface="Montserrat SemiBold"/>
              </a:rPr>
            </a:br>
            <a:r>
              <a:rPr b="1" lang="en-US" sz="2800">
                <a:latin typeface="Arial Narrow"/>
                <a:ea typeface="Arial Narrow"/>
                <a:cs typeface="Arial Narrow"/>
                <a:sym typeface="Arial Narrow"/>
              </a:rPr>
              <a:t>SEM - Google Search Ads (Target Audience)</a:t>
            </a:r>
            <a:br>
              <a:rPr b="1" lang="en-US" sz="2800">
                <a:latin typeface="Arial Narrow"/>
                <a:ea typeface="Arial Narrow"/>
                <a:cs typeface="Arial Narrow"/>
                <a:sym typeface="Arial Narrow"/>
              </a:rPr>
            </a:br>
            <a:endParaRPr b="1" sz="2800">
              <a:latin typeface="Arial Narrow"/>
              <a:ea typeface="Arial Narrow"/>
              <a:cs typeface="Arial Narrow"/>
              <a:sym typeface="Arial Narrow"/>
            </a:endParaRPr>
          </a:p>
        </p:txBody>
      </p:sp>
      <p:pic>
        <p:nvPicPr>
          <p:cNvPr id="647" name="Google Shape;647;p46"/>
          <p:cNvPicPr preferRelativeResize="0"/>
          <p:nvPr/>
        </p:nvPicPr>
        <p:blipFill rotWithShape="1">
          <a:blip r:embed="rId3">
            <a:alphaModFix/>
          </a:blip>
          <a:srcRect b="0" l="0" r="0" t="0"/>
          <a:stretch/>
        </p:blipFill>
        <p:spPr>
          <a:xfrm>
            <a:off x="913775" y="2448136"/>
            <a:ext cx="10099040" cy="4114620"/>
          </a:xfrm>
          <a:prstGeom prst="rect">
            <a:avLst/>
          </a:prstGeom>
          <a:solidFill>
            <a:srgbClr val="00B050"/>
          </a:solidFill>
          <a:ln>
            <a:noFill/>
          </a:ln>
        </p:spPr>
      </p:pic>
      <p:sp>
        <p:nvSpPr>
          <p:cNvPr id="648" name="Google Shape;648;p46"/>
          <p:cNvSpPr/>
          <p:nvPr/>
        </p:nvSpPr>
        <p:spPr>
          <a:xfrm>
            <a:off x="2875061" y="2743035"/>
            <a:ext cx="2002972" cy="496388"/>
          </a:xfrm>
          <a:prstGeom prst="frame">
            <a:avLst>
              <a:gd fmla="val 12500" name="adj1"/>
            </a:avLst>
          </a:prstGeom>
          <a:solidFill>
            <a:srgbClr val="FF0000"/>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entury Gothic"/>
              <a:ea typeface="Century Gothic"/>
              <a:cs typeface="Century Gothic"/>
              <a:sym typeface="Century Gothic"/>
            </a:endParaRPr>
          </a:p>
        </p:txBody>
      </p:sp>
      <p:sp>
        <p:nvSpPr>
          <p:cNvPr id="649" name="Google Shape;649;p46"/>
          <p:cNvSpPr/>
          <p:nvPr/>
        </p:nvSpPr>
        <p:spPr>
          <a:xfrm>
            <a:off x="913775" y="3988526"/>
            <a:ext cx="1559459" cy="654781"/>
          </a:xfrm>
          <a:prstGeom prst="frame">
            <a:avLst>
              <a:gd fmla="val 9840" name="adj1"/>
            </a:avLst>
          </a:prstGeom>
          <a:solidFill>
            <a:srgbClr val="ABBB91"/>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7"/>
          <p:cNvSpPr txBox="1"/>
          <p:nvPr>
            <p:ph type="title"/>
          </p:nvPr>
        </p:nvSpPr>
        <p:spPr>
          <a:xfrm>
            <a:off x="913775" y="256234"/>
            <a:ext cx="10364451" cy="1287303"/>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FF3300"/>
              </a:buClr>
              <a:buSzPct val="100000"/>
              <a:buFont typeface="Montserrat SemiBold"/>
              <a:buNone/>
            </a:pPr>
            <a:br>
              <a:rPr b="1" lang="en-US" sz="3600">
                <a:solidFill>
                  <a:srgbClr val="FF3300"/>
                </a:solidFill>
                <a:latin typeface="Montserrat SemiBold"/>
                <a:ea typeface="Montserrat SemiBold"/>
                <a:cs typeface="Montserrat SemiBold"/>
                <a:sym typeface="Montserrat SemiBold"/>
              </a:rPr>
            </a:br>
            <a:r>
              <a:rPr b="1" lang="en-US" sz="3100">
                <a:latin typeface="Arial Narrow"/>
                <a:ea typeface="Arial Narrow"/>
                <a:cs typeface="Arial Narrow"/>
                <a:sym typeface="Arial Narrow"/>
              </a:rPr>
              <a:t>SEM - Google Search Ads (Target Audience)</a:t>
            </a:r>
            <a:br>
              <a:rPr b="1" lang="en-US" sz="3100">
                <a:latin typeface="Arial Narrow"/>
                <a:ea typeface="Arial Narrow"/>
                <a:cs typeface="Arial Narrow"/>
                <a:sym typeface="Arial Narrow"/>
              </a:rPr>
            </a:br>
            <a:endParaRPr b="1" sz="3100">
              <a:latin typeface="Arial Narrow"/>
              <a:ea typeface="Arial Narrow"/>
              <a:cs typeface="Arial Narrow"/>
              <a:sym typeface="Arial Narrow"/>
            </a:endParaRPr>
          </a:p>
        </p:txBody>
      </p:sp>
      <p:pic>
        <p:nvPicPr>
          <p:cNvPr id="655" name="Google Shape;655;p47"/>
          <p:cNvPicPr preferRelativeResize="0"/>
          <p:nvPr/>
        </p:nvPicPr>
        <p:blipFill rotWithShape="1">
          <a:blip r:embed="rId3">
            <a:alphaModFix/>
          </a:blip>
          <a:srcRect b="0" l="0" r="0" t="0"/>
          <a:stretch/>
        </p:blipFill>
        <p:spPr>
          <a:xfrm>
            <a:off x="6409766" y="1543538"/>
            <a:ext cx="4380154" cy="5060178"/>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656" name="Google Shape;656;p47"/>
          <p:cNvPicPr preferRelativeResize="0"/>
          <p:nvPr/>
        </p:nvPicPr>
        <p:blipFill rotWithShape="1">
          <a:blip r:embed="rId4">
            <a:alphaModFix/>
          </a:blip>
          <a:srcRect b="0" l="0" r="0" t="0"/>
          <a:stretch/>
        </p:blipFill>
        <p:spPr>
          <a:xfrm>
            <a:off x="459965" y="1885358"/>
            <a:ext cx="5696674" cy="3987121"/>
          </a:xfrm>
          <a:prstGeom prst="rect">
            <a:avLst/>
          </a:prstGeom>
          <a:noFill/>
          <a:ln>
            <a:noFill/>
          </a:ln>
        </p:spPr>
      </p:pic>
      <p:sp>
        <p:nvSpPr>
          <p:cNvPr id="657" name="Google Shape;657;p47"/>
          <p:cNvSpPr/>
          <p:nvPr/>
        </p:nvSpPr>
        <p:spPr>
          <a:xfrm>
            <a:off x="6262042" y="1466491"/>
            <a:ext cx="2476516" cy="4938912"/>
          </a:xfrm>
          <a:prstGeom prst="frame">
            <a:avLst>
              <a:gd fmla="val 15512" name="adj1"/>
            </a:avLst>
          </a:prstGeom>
          <a:solidFill>
            <a:schemeClr val="accent1"/>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58" name="Google Shape;658;p47"/>
          <p:cNvSpPr/>
          <p:nvPr/>
        </p:nvSpPr>
        <p:spPr>
          <a:xfrm>
            <a:off x="3874735" y="2368732"/>
            <a:ext cx="2055224" cy="3731229"/>
          </a:xfrm>
          <a:prstGeom prst="frame">
            <a:avLst>
              <a:gd fmla="val 12500" name="adj1"/>
            </a:avLst>
          </a:prstGeom>
          <a:solidFill>
            <a:schemeClr val="accent1"/>
          </a:solidFill>
          <a:ln cap="rnd" cmpd="sng" w="15875">
            <a:solidFill>
              <a:srgbClr val="4514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cxnSp>
        <p:nvCxnSpPr>
          <p:cNvPr id="659" name="Google Shape;659;p47"/>
          <p:cNvCxnSpPr/>
          <p:nvPr/>
        </p:nvCxnSpPr>
        <p:spPr>
          <a:xfrm>
            <a:off x="5529943" y="3178629"/>
            <a:ext cx="1802674" cy="1393371"/>
          </a:xfrm>
          <a:prstGeom prst="straightConnector1">
            <a:avLst/>
          </a:prstGeom>
          <a:noFill/>
          <a:ln cap="rnd" cmpd="sng" w="9525">
            <a:solidFill>
              <a:srgbClr val="9D2D0F"/>
            </a:solidFill>
            <a:prstDash val="solid"/>
            <a:round/>
            <a:headEnd len="med" w="med" type="triangl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663" name="Shape 663"/>
        <p:cNvGrpSpPr/>
        <p:nvPr/>
      </p:nvGrpSpPr>
      <p:grpSpPr>
        <a:xfrm>
          <a:off x="0" y="0"/>
          <a:ext cx="0" cy="0"/>
          <a:chOff x="0" y="0"/>
          <a:chExt cx="0" cy="0"/>
        </a:xfrm>
      </p:grpSpPr>
      <p:grpSp>
        <p:nvGrpSpPr>
          <p:cNvPr id="664" name="Google Shape;664;p48"/>
          <p:cNvGrpSpPr/>
          <p:nvPr/>
        </p:nvGrpSpPr>
        <p:grpSpPr>
          <a:xfrm>
            <a:off x="9" y="228600"/>
            <a:ext cx="2851523" cy="6638625"/>
            <a:chOff x="2487613" y="285750"/>
            <a:chExt cx="2428875" cy="5654676"/>
          </a:xfrm>
        </p:grpSpPr>
        <p:sp>
          <p:nvSpPr>
            <p:cNvPr id="665" name="Google Shape;665;p48"/>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66" name="Google Shape;666;p48"/>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67" name="Google Shape;667;p48"/>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68" name="Google Shape;668;p48"/>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69" name="Google Shape;669;p48"/>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0" name="Google Shape;670;p48"/>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1" name="Google Shape;671;p48"/>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2" name="Google Shape;672;p48"/>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3" name="Google Shape;673;p48"/>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4" name="Google Shape;674;p48"/>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5" name="Google Shape;675;p48"/>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6" name="Google Shape;676;p48"/>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grpSp>
        <p:nvGrpSpPr>
          <p:cNvPr id="677" name="Google Shape;677;p48"/>
          <p:cNvGrpSpPr/>
          <p:nvPr/>
        </p:nvGrpSpPr>
        <p:grpSpPr>
          <a:xfrm>
            <a:off x="27224" y="-786"/>
            <a:ext cx="2356675" cy="6854040"/>
            <a:chOff x="6627813" y="194833"/>
            <a:chExt cx="1952625" cy="5678918"/>
          </a:xfrm>
        </p:grpSpPr>
        <p:sp>
          <p:nvSpPr>
            <p:cNvPr id="678" name="Google Shape;678;p48"/>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9" name="Google Shape;679;p48"/>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0" name="Google Shape;680;p48"/>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1" name="Google Shape;681;p48"/>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2" name="Google Shape;682;p48"/>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3" name="Google Shape;683;p48"/>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4" name="Google Shape;684;p48"/>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5" name="Google Shape;685;p48"/>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6" name="Google Shape;686;p48"/>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7" name="Google Shape;687;p48"/>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8" name="Google Shape;688;p48"/>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89" name="Google Shape;689;p48"/>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690" name="Google Shape;690;p48"/>
          <p:cNvSpPr/>
          <p:nvPr/>
        </p:nvSpPr>
        <p:spPr>
          <a:xfrm>
            <a:off x="0" y="0"/>
            <a:ext cx="182880"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91" name="Google Shape;691;p48"/>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92" name="Google Shape;692;p48"/>
          <p:cNvSpPr/>
          <p:nvPr/>
        </p:nvSpPr>
        <p:spPr>
          <a:xfrm>
            <a:off x="0" y="-786"/>
            <a:ext cx="12192000" cy="6854038"/>
          </a:xfrm>
          <a:prstGeom prst="rect">
            <a:avLst/>
          </a:prstGeom>
          <a:gradFill>
            <a:gsLst>
              <a:gs pos="0">
                <a:srgbClr val="FFFFFF"/>
              </a:gs>
              <a:gs pos="100000">
                <a:srgbClr val="DDE6C3"/>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nvGrpSpPr>
          <p:cNvPr id="693" name="Google Shape;693;p48"/>
          <p:cNvGrpSpPr/>
          <p:nvPr/>
        </p:nvGrpSpPr>
        <p:grpSpPr>
          <a:xfrm>
            <a:off x="9" y="228600"/>
            <a:ext cx="2851523" cy="6638625"/>
            <a:chOff x="2487613" y="285750"/>
            <a:chExt cx="2428875" cy="5654676"/>
          </a:xfrm>
        </p:grpSpPr>
        <p:sp>
          <p:nvSpPr>
            <p:cNvPr id="694" name="Google Shape;694;p48"/>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95" name="Google Shape;695;p48"/>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96" name="Google Shape;696;p48"/>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97" name="Google Shape;697;p48"/>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98" name="Google Shape;698;p48"/>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99" name="Google Shape;699;p48"/>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00" name="Google Shape;700;p48"/>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01" name="Google Shape;701;p48"/>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02" name="Google Shape;702;p48"/>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03" name="Google Shape;703;p48"/>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04" name="Google Shape;704;p48"/>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05" name="Google Shape;705;p48"/>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06" name="Google Shape;706;p48"/>
          <p:cNvSpPr txBox="1"/>
          <p:nvPr>
            <p:ph type="title"/>
          </p:nvPr>
        </p:nvSpPr>
        <p:spPr>
          <a:xfrm>
            <a:off x="1194067" y="702734"/>
            <a:ext cx="10310546" cy="1872309"/>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Arial Narrow"/>
              <a:buNone/>
            </a:pPr>
            <a:br>
              <a:rPr b="1" lang="en-US" sz="5400" u="none" strike="noStrike">
                <a:latin typeface="Arial Narrow"/>
                <a:ea typeface="Arial Narrow"/>
                <a:cs typeface="Arial Narrow"/>
                <a:sym typeface="Arial Narrow"/>
              </a:rPr>
            </a:br>
            <a:br>
              <a:rPr b="1" lang="en-US" sz="5400" u="none" strike="noStrike">
                <a:latin typeface="Arial Narrow"/>
                <a:ea typeface="Arial Narrow"/>
                <a:cs typeface="Arial Narrow"/>
                <a:sym typeface="Arial Narrow"/>
              </a:rPr>
            </a:br>
            <a:br>
              <a:rPr b="1" lang="en-US" sz="5400" u="none" strike="noStrike">
                <a:latin typeface="Arial Narrow"/>
                <a:ea typeface="Arial Narrow"/>
                <a:cs typeface="Arial Narrow"/>
                <a:sym typeface="Arial Narrow"/>
              </a:rPr>
            </a:br>
            <a:r>
              <a:rPr b="1" lang="en-US" sz="5400" u="none" strike="noStrike">
                <a:latin typeface="Arial Narrow"/>
                <a:ea typeface="Arial Narrow"/>
                <a:cs typeface="Arial Narrow"/>
                <a:sym typeface="Arial Narrow"/>
              </a:rPr>
              <a:t>SEM - Google Display Network Ads </a:t>
            </a:r>
            <a:br>
              <a:rPr b="1" lang="en-US" sz="5400" u="none" strike="noStrike">
                <a:latin typeface="Arial Narrow"/>
                <a:ea typeface="Arial Narrow"/>
                <a:cs typeface="Arial Narrow"/>
                <a:sym typeface="Arial Narrow"/>
              </a:rPr>
            </a:br>
            <a:r>
              <a:rPr b="1" lang="en-US" sz="5400" u="none" strike="noStrike">
                <a:latin typeface="Arial Narrow"/>
                <a:ea typeface="Arial Narrow"/>
                <a:cs typeface="Arial Narrow"/>
                <a:sym typeface="Arial Narrow"/>
              </a:rPr>
              <a:t>(Target Audience)</a:t>
            </a:r>
            <a:br>
              <a:rPr b="1" lang="en-US" sz="5400" u="none" strike="noStrike">
                <a:latin typeface="Arial Narrow"/>
                <a:ea typeface="Arial Narrow"/>
                <a:cs typeface="Arial Narrow"/>
                <a:sym typeface="Arial Narrow"/>
              </a:rPr>
            </a:br>
            <a:endParaRPr sz="5400"/>
          </a:p>
        </p:txBody>
      </p:sp>
      <p:grpSp>
        <p:nvGrpSpPr>
          <p:cNvPr id="707" name="Google Shape;707;p48"/>
          <p:cNvGrpSpPr/>
          <p:nvPr/>
        </p:nvGrpSpPr>
        <p:grpSpPr>
          <a:xfrm>
            <a:off x="27224" y="-786"/>
            <a:ext cx="2356675" cy="6854040"/>
            <a:chOff x="6627813" y="194833"/>
            <a:chExt cx="1952625" cy="5678918"/>
          </a:xfrm>
        </p:grpSpPr>
        <p:sp>
          <p:nvSpPr>
            <p:cNvPr id="708" name="Google Shape;708;p48"/>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09" name="Google Shape;709;p48"/>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0" name="Google Shape;710;p48"/>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1" name="Google Shape;711;p48"/>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2" name="Google Shape;712;p48"/>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3" name="Google Shape;713;p48"/>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4" name="Google Shape;714;p48"/>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5" name="Google Shape;715;p48"/>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6" name="Google Shape;716;p48"/>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7" name="Google Shape;717;p48"/>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8" name="Google Shape;718;p48"/>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19" name="Google Shape;719;p48"/>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720" name="Google Shape;720;p48"/>
          <p:cNvSpPr/>
          <p:nvPr/>
        </p:nvSpPr>
        <p:spPr>
          <a:xfrm>
            <a:off x="0" y="0"/>
            <a:ext cx="182880"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721" name="Google Shape;721;p48"/>
          <p:cNvPicPr preferRelativeResize="0"/>
          <p:nvPr/>
        </p:nvPicPr>
        <p:blipFill rotWithShape="1">
          <a:blip r:embed="rId3">
            <a:alphaModFix/>
          </a:blip>
          <a:srcRect b="0" l="0" r="0" t="0"/>
          <a:stretch/>
        </p:blipFill>
        <p:spPr>
          <a:xfrm>
            <a:off x="1469971" y="2083614"/>
            <a:ext cx="9485647" cy="4048031"/>
          </a:xfrm>
          <a:prstGeom prst="rect">
            <a:avLst/>
          </a:prstGeom>
          <a:noFill/>
          <a:ln>
            <a:noFill/>
          </a:ln>
        </p:spPr>
      </p:pic>
      <p:sp>
        <p:nvSpPr>
          <p:cNvPr id="722" name="Google Shape;722;p48"/>
          <p:cNvSpPr/>
          <p:nvPr/>
        </p:nvSpPr>
        <p:spPr>
          <a:xfrm>
            <a:off x="0" y="4753578"/>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9"/>
          <p:cNvSpPr txBox="1"/>
          <p:nvPr>
            <p:ph type="title"/>
          </p:nvPr>
        </p:nvSpPr>
        <p:spPr>
          <a:xfrm>
            <a:off x="2404533" y="1126067"/>
            <a:ext cx="4047066" cy="46736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Arial Narrow"/>
              <a:buNone/>
            </a:pPr>
            <a:br>
              <a:rPr b="1" lang="en-US" sz="3600" u="none" strike="noStrike">
                <a:latin typeface="Arial Narrow"/>
                <a:ea typeface="Arial Narrow"/>
                <a:cs typeface="Arial Narrow"/>
                <a:sym typeface="Arial Narrow"/>
              </a:rPr>
            </a:br>
            <a:br>
              <a:rPr b="1" lang="en-US" sz="3600" u="none" strike="noStrike">
                <a:latin typeface="Arial Narrow"/>
                <a:ea typeface="Arial Narrow"/>
                <a:cs typeface="Arial Narrow"/>
                <a:sym typeface="Arial Narrow"/>
              </a:rPr>
            </a:br>
            <a:r>
              <a:rPr b="1" lang="en-US" sz="4000" u="none" strike="noStrike">
                <a:latin typeface="Arial Narrow"/>
                <a:ea typeface="Arial Narrow"/>
                <a:cs typeface="Arial Narrow"/>
                <a:sym typeface="Arial Narrow"/>
              </a:rPr>
              <a:t>SEM - Google </a:t>
            </a:r>
            <a:br>
              <a:rPr b="1" lang="en-US" sz="4000" u="none" strike="noStrike">
                <a:latin typeface="Arial Narrow"/>
                <a:ea typeface="Arial Narrow"/>
                <a:cs typeface="Arial Narrow"/>
                <a:sym typeface="Arial Narrow"/>
              </a:rPr>
            </a:br>
            <a:r>
              <a:rPr b="1" lang="en-US" sz="4000" u="none" strike="noStrike">
                <a:latin typeface="Arial Narrow"/>
                <a:ea typeface="Arial Narrow"/>
                <a:cs typeface="Arial Narrow"/>
                <a:sym typeface="Arial Narrow"/>
              </a:rPr>
              <a:t>Display Network Ads </a:t>
            </a:r>
            <a:br>
              <a:rPr b="1" lang="en-US" sz="4000" u="none" strike="noStrike">
                <a:latin typeface="Arial Narrow"/>
                <a:ea typeface="Arial Narrow"/>
                <a:cs typeface="Arial Narrow"/>
                <a:sym typeface="Arial Narrow"/>
              </a:rPr>
            </a:br>
            <a:r>
              <a:rPr b="1" lang="en-US" sz="4000" u="none" strike="noStrike">
                <a:latin typeface="Arial Narrow"/>
                <a:ea typeface="Arial Narrow"/>
                <a:cs typeface="Arial Narrow"/>
                <a:sym typeface="Arial Narrow"/>
              </a:rPr>
              <a:t>(Target Audience)</a:t>
            </a:r>
            <a:br>
              <a:rPr b="1" lang="en-US" sz="4000" u="none" strike="noStrike">
                <a:latin typeface="Arial Narrow"/>
                <a:ea typeface="Arial Narrow"/>
                <a:cs typeface="Arial Narrow"/>
                <a:sym typeface="Arial Narrow"/>
              </a:rPr>
            </a:br>
            <a:br>
              <a:rPr b="1" lang="en-US" sz="4000" u="none" strike="noStrike">
                <a:latin typeface="Arial Narrow"/>
                <a:ea typeface="Arial Narrow"/>
                <a:cs typeface="Arial Narrow"/>
                <a:sym typeface="Arial Narrow"/>
              </a:rPr>
            </a:br>
            <a:r>
              <a:rPr b="1" lang="en-US" sz="4000" u="none" strike="noStrike">
                <a:latin typeface="Arial Narrow"/>
                <a:ea typeface="Arial Narrow"/>
                <a:cs typeface="Arial Narrow"/>
                <a:sym typeface="Arial Narrow"/>
              </a:rPr>
              <a:t>Mobile phone ads</a:t>
            </a:r>
            <a:br>
              <a:rPr b="1" lang="en-US" sz="4000" u="none" strike="noStrike">
                <a:latin typeface="Arial Narrow"/>
                <a:ea typeface="Arial Narrow"/>
                <a:cs typeface="Arial Narrow"/>
                <a:sym typeface="Arial Narrow"/>
              </a:rPr>
            </a:br>
            <a:endParaRPr/>
          </a:p>
        </p:txBody>
      </p:sp>
      <p:pic>
        <p:nvPicPr>
          <p:cNvPr id="728" name="Google Shape;728;p49"/>
          <p:cNvPicPr preferRelativeResize="0"/>
          <p:nvPr/>
        </p:nvPicPr>
        <p:blipFill rotWithShape="1">
          <a:blip r:embed="rId3">
            <a:alphaModFix/>
          </a:blip>
          <a:srcRect b="0" l="0" r="0" t="0"/>
          <a:stretch/>
        </p:blipFill>
        <p:spPr>
          <a:xfrm>
            <a:off x="6493933" y="304800"/>
            <a:ext cx="4109902" cy="6248400"/>
          </a:xfrm>
          <a:prstGeom prst="rect">
            <a:avLst/>
          </a:prstGeom>
          <a:noFill/>
          <a:ln cap="flat" cmpd="sng" w="9525">
            <a:solidFill>
              <a:srgbClr val="00206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
          <p:cNvSpPr txBox="1"/>
          <p:nvPr>
            <p:ph type="title"/>
          </p:nvPr>
        </p:nvSpPr>
        <p:spPr>
          <a:xfrm>
            <a:off x="2592925" y="399139"/>
            <a:ext cx="8911687" cy="602347"/>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Geo"/>
              <a:buNone/>
            </a:pPr>
            <a:r>
              <a:rPr lang="en-US" sz="4000">
                <a:latin typeface="Geo"/>
                <a:ea typeface="Geo"/>
                <a:cs typeface="Geo"/>
                <a:sym typeface="Geo"/>
              </a:rPr>
              <a:t>OUR HALAL PROMISE</a:t>
            </a:r>
            <a:endParaRPr/>
          </a:p>
        </p:txBody>
      </p:sp>
      <p:sp>
        <p:nvSpPr>
          <p:cNvPr id="212" name="Google Shape;212;p5"/>
          <p:cNvSpPr txBox="1"/>
          <p:nvPr>
            <p:ph idx="1" type="body"/>
          </p:nvPr>
        </p:nvSpPr>
        <p:spPr>
          <a:xfrm>
            <a:off x="2035629" y="1121229"/>
            <a:ext cx="9677400" cy="5464628"/>
          </a:xfrm>
          <a:prstGeom prst="rect">
            <a:avLst/>
          </a:prstGeom>
          <a:noFill/>
          <a:ln>
            <a:noFill/>
          </a:ln>
        </p:spPr>
        <p:txBody>
          <a:bodyPr anchorCtr="0" anchor="t" bIns="45700" lIns="91425" spcFirstLastPara="1" rIns="91425" wrap="square" tIns="45700">
            <a:normAutofit fontScale="25000" lnSpcReduction="20000"/>
          </a:bodyPr>
          <a:lstStyle/>
          <a:p>
            <a:pPr indent="-342900" lvl="0" marL="342900" rtl="0" algn="just">
              <a:lnSpc>
                <a:spcPct val="120000"/>
              </a:lnSpc>
              <a:spcBef>
                <a:spcPts val="0"/>
              </a:spcBef>
              <a:spcAft>
                <a:spcPts val="0"/>
              </a:spcAft>
              <a:buSzPct val="100000"/>
              <a:buChar char="🠶"/>
            </a:pPr>
            <a:r>
              <a:rPr b="1" lang="en-US" sz="11200">
                <a:latin typeface="Gentium Basic"/>
                <a:ea typeface="Gentium Basic"/>
                <a:cs typeface="Gentium Basic"/>
                <a:sym typeface="Gentium Basic"/>
              </a:rPr>
              <a:t>As a certified halal establishment, we ensure our Thai delicacies are accessible to all, regardless of dietary restrictions</a:t>
            </a:r>
            <a:endParaRPr/>
          </a:p>
          <a:p>
            <a:pPr indent="-342900" lvl="0" marL="342900" rtl="0" algn="l">
              <a:lnSpc>
                <a:spcPct val="120000"/>
              </a:lnSpc>
              <a:spcBef>
                <a:spcPts val="1000"/>
              </a:spcBef>
              <a:spcAft>
                <a:spcPts val="0"/>
              </a:spcAft>
              <a:buSzPct val="100000"/>
              <a:buChar char="🠶"/>
            </a:pPr>
            <a:r>
              <a:rPr b="1" lang="en-US" sz="11200">
                <a:latin typeface="Gentium Basic"/>
                <a:ea typeface="Gentium Basic"/>
                <a:cs typeface="Gentium Basic"/>
                <a:sym typeface="Gentium Basic"/>
              </a:rPr>
              <a:t>What We Offer in our Menu and Services provided:</a:t>
            </a:r>
            <a:endParaRPr/>
          </a:p>
          <a:p>
            <a:pPr indent="-342900" lvl="0" marL="342900" rtl="0" algn="l">
              <a:lnSpc>
                <a:spcPct val="120000"/>
              </a:lnSpc>
              <a:spcBef>
                <a:spcPts val="1000"/>
              </a:spcBef>
              <a:spcAft>
                <a:spcPts val="0"/>
              </a:spcAft>
              <a:buSzPct val="100000"/>
              <a:buChar char="🠶"/>
            </a:pPr>
            <a:r>
              <a:rPr b="1" lang="en-US" sz="11200">
                <a:solidFill>
                  <a:srgbClr val="FF0000"/>
                </a:solidFill>
                <a:latin typeface="Gentium Basic"/>
                <a:ea typeface="Gentium Basic"/>
                <a:cs typeface="Gentium Basic"/>
                <a:sym typeface="Gentium Basic"/>
              </a:rPr>
              <a:t>Dine-In Experience</a:t>
            </a:r>
            <a:r>
              <a:rPr b="1" lang="en-US" sz="11200">
                <a:latin typeface="Gentium Basic"/>
                <a:ea typeface="Gentium Basic"/>
                <a:cs typeface="Gentium Basic"/>
                <a:sym typeface="Gentium Basic"/>
              </a:rPr>
              <a:t>:     </a:t>
            </a:r>
            <a:r>
              <a:rPr b="1" lang="en-US" sz="11200">
                <a:solidFill>
                  <a:schemeClr val="dk1"/>
                </a:solidFill>
                <a:latin typeface="Gentium Basic"/>
                <a:ea typeface="Gentium Basic"/>
                <a:cs typeface="Gentium Basic"/>
                <a:sym typeface="Gentium Basic"/>
              </a:rPr>
              <a:t>Savor the ambience and flavors at our 							      restaurant</a:t>
            </a:r>
            <a:endParaRPr/>
          </a:p>
          <a:p>
            <a:pPr indent="-342900" lvl="0" marL="342900" rtl="0" algn="l">
              <a:lnSpc>
                <a:spcPct val="120000"/>
              </a:lnSpc>
              <a:spcBef>
                <a:spcPts val="1000"/>
              </a:spcBef>
              <a:spcAft>
                <a:spcPts val="0"/>
              </a:spcAft>
              <a:buSzPct val="100000"/>
              <a:buChar char="🠶"/>
            </a:pPr>
            <a:r>
              <a:rPr b="1" lang="en-US" sz="11200">
                <a:solidFill>
                  <a:srgbClr val="FF0000"/>
                </a:solidFill>
                <a:latin typeface="Gentium Basic"/>
                <a:ea typeface="Gentium Basic"/>
                <a:cs typeface="Gentium Basic"/>
                <a:sym typeface="Gentium Basic"/>
              </a:rPr>
              <a:t>Convenient Pickup</a:t>
            </a:r>
            <a:r>
              <a:rPr lang="en-US" sz="11200">
                <a:latin typeface="Gentium Basic"/>
                <a:ea typeface="Gentium Basic"/>
                <a:cs typeface="Gentium Basic"/>
                <a:sym typeface="Gentium Basic"/>
              </a:rPr>
              <a:t>:       </a:t>
            </a:r>
            <a:r>
              <a:rPr b="1" lang="en-US" sz="11200">
                <a:solidFill>
                  <a:schemeClr val="dk1"/>
                </a:solidFill>
                <a:latin typeface="Gentium Basic"/>
                <a:ea typeface="Gentium Basic"/>
                <a:cs typeface="Gentium Basic"/>
                <a:sym typeface="Gentium Basic"/>
              </a:rPr>
              <a:t>Order ahead and collect at your right 							       time</a:t>
            </a:r>
            <a:endParaRPr/>
          </a:p>
          <a:p>
            <a:pPr indent="-342900" lvl="0" marL="342900" rtl="0" algn="l">
              <a:lnSpc>
                <a:spcPct val="120000"/>
              </a:lnSpc>
              <a:spcBef>
                <a:spcPts val="1000"/>
              </a:spcBef>
              <a:spcAft>
                <a:spcPts val="0"/>
              </a:spcAft>
              <a:buSzPct val="100000"/>
              <a:buChar char="🠶"/>
            </a:pPr>
            <a:r>
              <a:rPr b="1" lang="en-US" sz="11200">
                <a:solidFill>
                  <a:srgbClr val="FF0000"/>
                </a:solidFill>
                <a:latin typeface="Gentium Basic"/>
                <a:ea typeface="Gentium Basic"/>
                <a:cs typeface="Gentium Basic"/>
                <a:sym typeface="Gentium Basic"/>
              </a:rPr>
              <a:t>Island-Wide Delivery</a:t>
            </a:r>
            <a:r>
              <a:rPr b="1" lang="en-US" sz="11200">
                <a:solidFill>
                  <a:schemeClr val="dk1"/>
                </a:solidFill>
                <a:latin typeface="Gentium Basic"/>
                <a:ea typeface="Gentium Basic"/>
                <a:cs typeface="Gentium Basic"/>
                <a:sym typeface="Gentium Basic"/>
              </a:rPr>
              <a:t>:  Enjoy our dishes anywhere in 										      Singapore</a:t>
            </a:r>
            <a:endParaRPr/>
          </a:p>
          <a:p>
            <a:pPr indent="-342900" lvl="0" marL="342900" rtl="0" algn="l">
              <a:lnSpc>
                <a:spcPct val="120000"/>
              </a:lnSpc>
              <a:spcBef>
                <a:spcPts val="1000"/>
              </a:spcBef>
              <a:spcAft>
                <a:spcPts val="0"/>
              </a:spcAft>
              <a:buSzPct val="100000"/>
              <a:buChar char="🠶"/>
            </a:pPr>
            <a:r>
              <a:rPr b="1" lang="en-US" sz="11200">
                <a:solidFill>
                  <a:srgbClr val="FF0000"/>
                </a:solidFill>
                <a:latin typeface="Gentium Basic"/>
                <a:ea typeface="Gentium Basic"/>
                <a:cs typeface="Gentium Basic"/>
                <a:sym typeface="Gentium Basic"/>
              </a:rPr>
              <a:t>Mini Catering</a:t>
            </a:r>
            <a:r>
              <a:rPr b="1" lang="en-US" sz="11200">
                <a:solidFill>
                  <a:schemeClr val="dk1"/>
                </a:solidFill>
                <a:latin typeface="Gentium Basic"/>
                <a:ea typeface="Gentium Basic"/>
                <a:cs typeface="Gentium Basic"/>
                <a:sym typeface="Gentium Basic"/>
              </a:rPr>
              <a:t>:              Perfect for gatherings of 10 or more.	</a:t>
            </a:r>
            <a:r>
              <a:rPr lang="en-US" sz="12000">
                <a:latin typeface="Gentium Basic"/>
                <a:ea typeface="Gentium Basic"/>
                <a:cs typeface="Gentium Basic"/>
                <a:sym typeface="Gentium Basic"/>
              </a:rPr>
              <a:t>	 	</a:t>
            </a:r>
            <a:endParaRPr/>
          </a:p>
          <a:p>
            <a:pPr indent="-314325" lvl="0" marL="342900" rtl="0" algn="l">
              <a:spcBef>
                <a:spcPts val="1000"/>
              </a:spcBef>
              <a:spcAft>
                <a:spcPts val="0"/>
              </a:spcAft>
              <a:buSzPct val="100000"/>
              <a:buNone/>
            </a:pPr>
            <a:r>
              <a:t/>
            </a:r>
            <a:endParaRPr/>
          </a:p>
        </p:txBody>
      </p:sp>
      <p:grpSp>
        <p:nvGrpSpPr>
          <p:cNvPr id="213" name="Google Shape;213;p5"/>
          <p:cNvGrpSpPr/>
          <p:nvPr/>
        </p:nvGrpSpPr>
        <p:grpSpPr>
          <a:xfrm>
            <a:off x="8621486" y="272143"/>
            <a:ext cx="2883126" cy="504374"/>
            <a:chOff x="3525024" y="738988"/>
            <a:chExt cx="3753894" cy="864076"/>
          </a:xfrm>
        </p:grpSpPr>
        <p:pic>
          <p:nvPicPr>
            <p:cNvPr id="214" name="Google Shape;214;p5"/>
            <p:cNvPicPr preferRelativeResize="0"/>
            <p:nvPr/>
          </p:nvPicPr>
          <p:blipFill rotWithShape="1">
            <a:blip r:embed="rId3">
              <a:alphaModFix/>
            </a:blip>
            <a:srcRect b="0" l="0" r="0" t="0"/>
            <a:stretch/>
          </p:blipFill>
          <p:spPr>
            <a:xfrm>
              <a:off x="3525024" y="738988"/>
              <a:ext cx="2880225" cy="864075"/>
            </a:xfrm>
            <a:prstGeom prst="rect">
              <a:avLst/>
            </a:prstGeom>
            <a:noFill/>
            <a:ln>
              <a:noFill/>
            </a:ln>
          </p:spPr>
        </p:pic>
        <p:pic>
          <p:nvPicPr>
            <p:cNvPr id="215" name="Google Shape;215;p5"/>
            <p:cNvPicPr preferRelativeResize="0"/>
            <p:nvPr/>
          </p:nvPicPr>
          <p:blipFill rotWithShape="1">
            <a:blip r:embed="rId4">
              <a:alphaModFix/>
            </a:blip>
            <a:srcRect b="0" l="0" r="0" t="0"/>
            <a:stretch/>
          </p:blipFill>
          <p:spPr>
            <a:xfrm>
              <a:off x="6405249" y="738989"/>
              <a:ext cx="873669" cy="864075"/>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0"/>
          <p:cNvSpPr txBox="1"/>
          <p:nvPr>
            <p:ph type="title"/>
          </p:nvPr>
        </p:nvSpPr>
        <p:spPr>
          <a:xfrm>
            <a:off x="913775" y="618517"/>
            <a:ext cx="10364451" cy="120031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262626"/>
              </a:buClr>
              <a:buSzPts val="2800"/>
              <a:buFont typeface="Arial Narrow"/>
              <a:buNone/>
            </a:pPr>
            <a:r>
              <a:rPr b="1" lang="en-US" sz="2800">
                <a:latin typeface="Arial Narrow"/>
                <a:ea typeface="Arial Narrow"/>
                <a:cs typeface="Arial Narrow"/>
                <a:sym typeface="Arial Narrow"/>
              </a:rPr>
              <a:t>Search Engine Marketing (Google Display Network Ads)</a:t>
            </a:r>
            <a:br>
              <a:rPr b="1" lang="en-US" sz="2800">
                <a:latin typeface="Arial Narrow"/>
                <a:ea typeface="Arial Narrow"/>
                <a:cs typeface="Arial Narrow"/>
                <a:sym typeface="Arial Narrow"/>
              </a:rPr>
            </a:br>
            <a:endParaRPr b="1" sz="2800">
              <a:latin typeface="Arial Narrow"/>
              <a:ea typeface="Arial Narrow"/>
              <a:cs typeface="Arial Narrow"/>
              <a:sym typeface="Arial Narrow"/>
            </a:endParaRPr>
          </a:p>
        </p:txBody>
      </p:sp>
      <p:sp>
        <p:nvSpPr>
          <p:cNvPr id="735" name="Google Shape;735;p50"/>
          <p:cNvSpPr txBox="1"/>
          <p:nvPr/>
        </p:nvSpPr>
        <p:spPr>
          <a:xfrm>
            <a:off x="1404742" y="987830"/>
            <a:ext cx="791701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4A856D"/>
              </a:solidFill>
              <a:latin typeface="Century Gothic"/>
              <a:ea typeface="Century Gothic"/>
              <a:cs typeface="Century Gothic"/>
              <a:sym typeface="Century Gothic"/>
            </a:endParaRPr>
          </a:p>
          <a:p>
            <a:pPr indent="0" lvl="0" marL="0" marR="0" rtl="0" algn="l">
              <a:spcBef>
                <a:spcPts val="0"/>
              </a:spcBef>
              <a:spcAft>
                <a:spcPts val="0"/>
              </a:spcAft>
              <a:buNone/>
            </a:pPr>
            <a:r>
              <a:rPr b="1" lang="en-US" sz="2400">
                <a:solidFill>
                  <a:srgbClr val="FF0000"/>
                </a:solidFill>
                <a:latin typeface="Arial Narrow"/>
                <a:ea typeface="Arial Narrow"/>
                <a:cs typeface="Arial Narrow"/>
                <a:sym typeface="Arial Narrow"/>
              </a:rPr>
              <a:t>also in mobile apps like, google, Youtube, Playstore, Chrome etc</a:t>
            </a:r>
            <a:endParaRPr/>
          </a:p>
        </p:txBody>
      </p:sp>
      <p:grpSp>
        <p:nvGrpSpPr>
          <p:cNvPr id="736" name="Google Shape;736;p50"/>
          <p:cNvGrpSpPr/>
          <p:nvPr/>
        </p:nvGrpSpPr>
        <p:grpSpPr>
          <a:xfrm>
            <a:off x="504528" y="1727766"/>
            <a:ext cx="11182943" cy="5130234"/>
            <a:chOff x="604137" y="1725431"/>
            <a:chExt cx="11182943" cy="5130234"/>
          </a:xfrm>
        </p:grpSpPr>
        <p:pic>
          <p:nvPicPr>
            <p:cNvPr id="737" name="Google Shape;737;p50"/>
            <p:cNvPicPr preferRelativeResize="0"/>
            <p:nvPr/>
          </p:nvPicPr>
          <p:blipFill rotWithShape="1">
            <a:blip r:embed="rId3">
              <a:alphaModFix/>
            </a:blip>
            <a:srcRect b="0" l="0" r="0" t="0"/>
            <a:stretch/>
          </p:blipFill>
          <p:spPr>
            <a:xfrm>
              <a:off x="5136827" y="2593904"/>
              <a:ext cx="2250659" cy="3944770"/>
            </a:xfrm>
            <a:prstGeom prst="rect">
              <a:avLst/>
            </a:prstGeom>
            <a:noFill/>
            <a:ln>
              <a:noFill/>
            </a:ln>
          </p:spPr>
        </p:pic>
        <p:pic>
          <p:nvPicPr>
            <p:cNvPr id="738" name="Google Shape;738;p50"/>
            <p:cNvPicPr preferRelativeResize="0"/>
            <p:nvPr/>
          </p:nvPicPr>
          <p:blipFill rotWithShape="1">
            <a:blip r:embed="rId4">
              <a:alphaModFix/>
            </a:blip>
            <a:srcRect b="0" l="0" r="0" t="0"/>
            <a:stretch/>
          </p:blipFill>
          <p:spPr>
            <a:xfrm>
              <a:off x="7415795" y="2593904"/>
              <a:ext cx="2202685" cy="4169863"/>
            </a:xfrm>
            <a:prstGeom prst="rect">
              <a:avLst/>
            </a:prstGeom>
            <a:noFill/>
            <a:ln>
              <a:noFill/>
            </a:ln>
          </p:spPr>
        </p:pic>
        <p:pic>
          <p:nvPicPr>
            <p:cNvPr id="739" name="Google Shape;739;p50"/>
            <p:cNvPicPr preferRelativeResize="0"/>
            <p:nvPr/>
          </p:nvPicPr>
          <p:blipFill rotWithShape="1">
            <a:blip r:embed="rId5">
              <a:alphaModFix/>
            </a:blip>
            <a:srcRect b="0" l="0" r="0" t="0"/>
            <a:stretch/>
          </p:blipFill>
          <p:spPr>
            <a:xfrm>
              <a:off x="2937595" y="2638884"/>
              <a:ext cx="2144742" cy="4216781"/>
            </a:xfrm>
            <a:prstGeom prst="rect">
              <a:avLst/>
            </a:prstGeom>
            <a:noFill/>
            <a:ln>
              <a:noFill/>
            </a:ln>
          </p:spPr>
        </p:pic>
        <p:pic>
          <p:nvPicPr>
            <p:cNvPr id="740" name="Google Shape;740;p50"/>
            <p:cNvPicPr preferRelativeResize="0"/>
            <p:nvPr/>
          </p:nvPicPr>
          <p:blipFill rotWithShape="1">
            <a:blip r:embed="rId6">
              <a:alphaModFix/>
            </a:blip>
            <a:srcRect b="0" l="0" r="0" t="0"/>
            <a:stretch/>
          </p:blipFill>
          <p:spPr>
            <a:xfrm>
              <a:off x="9675098" y="2558552"/>
              <a:ext cx="2111982" cy="4216781"/>
            </a:xfrm>
            <a:prstGeom prst="rect">
              <a:avLst/>
            </a:prstGeom>
            <a:noFill/>
            <a:ln>
              <a:noFill/>
            </a:ln>
          </p:spPr>
        </p:pic>
        <p:pic>
          <p:nvPicPr>
            <p:cNvPr id="741" name="Google Shape;741;p50"/>
            <p:cNvPicPr preferRelativeResize="0"/>
            <p:nvPr/>
          </p:nvPicPr>
          <p:blipFill rotWithShape="1">
            <a:blip r:embed="rId7">
              <a:alphaModFix/>
            </a:blip>
            <a:srcRect b="0" l="0" r="0" t="0"/>
            <a:stretch/>
          </p:blipFill>
          <p:spPr>
            <a:xfrm>
              <a:off x="604137" y="2613939"/>
              <a:ext cx="2235440" cy="4209136"/>
            </a:xfrm>
            <a:prstGeom prst="rect">
              <a:avLst/>
            </a:prstGeom>
            <a:noFill/>
            <a:ln>
              <a:noFill/>
            </a:ln>
          </p:spPr>
        </p:pic>
        <p:pic>
          <p:nvPicPr>
            <p:cNvPr id="742" name="Google Shape;742;p50"/>
            <p:cNvPicPr preferRelativeResize="0"/>
            <p:nvPr/>
          </p:nvPicPr>
          <p:blipFill rotWithShape="1">
            <a:blip r:embed="rId8">
              <a:alphaModFix/>
            </a:blip>
            <a:srcRect b="0" l="0" r="0" t="0"/>
            <a:stretch/>
          </p:blipFill>
          <p:spPr>
            <a:xfrm>
              <a:off x="10295755" y="1943814"/>
              <a:ext cx="870667" cy="489750"/>
            </a:xfrm>
            <a:prstGeom prst="rect">
              <a:avLst/>
            </a:prstGeom>
            <a:noFill/>
            <a:ln>
              <a:noFill/>
            </a:ln>
          </p:spPr>
        </p:pic>
        <p:pic>
          <p:nvPicPr>
            <p:cNvPr id="743" name="Google Shape;743;p50"/>
            <p:cNvPicPr preferRelativeResize="0"/>
            <p:nvPr/>
          </p:nvPicPr>
          <p:blipFill rotWithShape="1">
            <a:blip r:embed="rId9">
              <a:alphaModFix/>
            </a:blip>
            <a:srcRect b="0" l="0" r="0" t="0"/>
            <a:stretch/>
          </p:blipFill>
          <p:spPr>
            <a:xfrm>
              <a:off x="5955702" y="1943814"/>
              <a:ext cx="612907" cy="594228"/>
            </a:xfrm>
            <a:prstGeom prst="rect">
              <a:avLst/>
            </a:prstGeom>
            <a:noFill/>
            <a:ln>
              <a:noFill/>
            </a:ln>
          </p:spPr>
        </p:pic>
        <p:pic>
          <p:nvPicPr>
            <p:cNvPr id="744" name="Google Shape;744;p50"/>
            <p:cNvPicPr preferRelativeResize="0"/>
            <p:nvPr/>
          </p:nvPicPr>
          <p:blipFill rotWithShape="1">
            <a:blip r:embed="rId10">
              <a:alphaModFix/>
            </a:blip>
            <a:srcRect b="0" l="0" r="0" t="0"/>
            <a:stretch/>
          </p:blipFill>
          <p:spPr>
            <a:xfrm>
              <a:off x="1404742" y="1993660"/>
              <a:ext cx="626287" cy="439904"/>
            </a:xfrm>
            <a:prstGeom prst="rect">
              <a:avLst/>
            </a:prstGeom>
            <a:noFill/>
            <a:ln>
              <a:noFill/>
            </a:ln>
          </p:spPr>
        </p:pic>
        <p:pic>
          <p:nvPicPr>
            <p:cNvPr id="745" name="Google Shape;745;p50"/>
            <p:cNvPicPr preferRelativeResize="0"/>
            <p:nvPr/>
          </p:nvPicPr>
          <p:blipFill rotWithShape="1">
            <a:blip r:embed="rId11">
              <a:alphaModFix/>
            </a:blip>
            <a:srcRect b="0" l="0" r="0" t="0"/>
            <a:stretch/>
          </p:blipFill>
          <p:spPr>
            <a:xfrm>
              <a:off x="3524044" y="1725431"/>
              <a:ext cx="892109" cy="935983"/>
            </a:xfrm>
            <a:prstGeom prst="rect">
              <a:avLst/>
            </a:prstGeom>
            <a:noFill/>
            <a:ln>
              <a:noFill/>
            </a:ln>
          </p:spPr>
        </p:pic>
        <p:pic>
          <p:nvPicPr>
            <p:cNvPr id="746" name="Google Shape;746;p50"/>
            <p:cNvPicPr preferRelativeResize="0"/>
            <p:nvPr/>
          </p:nvPicPr>
          <p:blipFill rotWithShape="1">
            <a:blip r:embed="rId12">
              <a:alphaModFix/>
            </a:blip>
            <a:srcRect b="0" l="0" r="0" t="0"/>
            <a:stretch/>
          </p:blipFill>
          <p:spPr>
            <a:xfrm>
              <a:off x="8271590" y="1905562"/>
              <a:ext cx="491093" cy="64797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1"/>
          <p:cNvSpPr txBox="1"/>
          <p:nvPr>
            <p:ph type="title"/>
          </p:nvPr>
        </p:nvSpPr>
        <p:spPr>
          <a:xfrm>
            <a:off x="683395" y="721895"/>
            <a:ext cx="10594832" cy="1839308"/>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Arial Narrow"/>
              <a:buNone/>
            </a:pPr>
            <a:r>
              <a:rPr b="1" lang="en-US" sz="3100">
                <a:latin typeface="Arial Narrow"/>
                <a:ea typeface="Arial Narrow"/>
                <a:cs typeface="Arial Narrow"/>
                <a:sym typeface="Arial Narrow"/>
              </a:rPr>
              <a:t>Search Engine Marketing (Google Display Network Ads)</a:t>
            </a:r>
            <a:br>
              <a:rPr b="1" lang="en-US" sz="3100">
                <a:latin typeface="Arial Narrow"/>
                <a:ea typeface="Arial Narrow"/>
                <a:cs typeface="Arial Narrow"/>
                <a:sym typeface="Arial Narrow"/>
              </a:rPr>
            </a:br>
            <a:br>
              <a:rPr lang="en-US" sz="1800">
                <a:latin typeface="Arial"/>
                <a:ea typeface="Arial"/>
                <a:cs typeface="Arial"/>
                <a:sym typeface="Arial"/>
              </a:rPr>
            </a:br>
            <a:r>
              <a:rPr b="0" i="1" lang="en-US" sz="2700" u="sng" cap="none" strike="noStrike">
                <a:solidFill>
                  <a:schemeClr val="hlink"/>
                </a:solidFill>
                <a:latin typeface="Montserrat Medium"/>
                <a:ea typeface="Montserrat Medium"/>
                <a:cs typeface="Montserrat Medium"/>
                <a:sym typeface="Montserrat Medium"/>
                <a:hlinkClick r:id="rId3"/>
              </a:rPr>
              <a:t>https://www.canva.com/web-ads/templates/mobile-banner-ads/</a:t>
            </a:r>
            <a:br>
              <a:rPr b="0" i="1" lang="en-US" sz="2700" u="none" cap="none" strike="noStrike">
                <a:solidFill>
                  <a:srgbClr val="191919"/>
                </a:solidFill>
                <a:latin typeface="Montserrat Medium"/>
                <a:ea typeface="Montserrat Medium"/>
                <a:cs typeface="Montserrat Medium"/>
                <a:sym typeface="Montserrat Medium"/>
              </a:rPr>
            </a:br>
            <a:endParaRPr>
              <a:latin typeface="Arial"/>
              <a:ea typeface="Arial"/>
              <a:cs typeface="Arial"/>
              <a:sym typeface="Arial"/>
            </a:endParaRPr>
          </a:p>
        </p:txBody>
      </p:sp>
      <p:pic>
        <p:nvPicPr>
          <p:cNvPr id="753" name="Google Shape;753;p51"/>
          <p:cNvPicPr preferRelativeResize="0"/>
          <p:nvPr/>
        </p:nvPicPr>
        <p:blipFill rotWithShape="1">
          <a:blip r:embed="rId4">
            <a:alphaModFix/>
          </a:blip>
          <a:srcRect b="0" l="0" r="0" t="0"/>
          <a:stretch/>
        </p:blipFill>
        <p:spPr>
          <a:xfrm>
            <a:off x="526919" y="1886592"/>
            <a:ext cx="11138162" cy="497140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758" name="Shape 758"/>
        <p:cNvGrpSpPr/>
        <p:nvPr/>
      </p:nvGrpSpPr>
      <p:grpSpPr>
        <a:xfrm>
          <a:off x="0" y="0"/>
          <a:ext cx="0" cy="0"/>
          <a:chOff x="0" y="0"/>
          <a:chExt cx="0" cy="0"/>
        </a:xfrm>
      </p:grpSpPr>
      <p:pic>
        <p:nvPicPr>
          <p:cNvPr id="759" name="Google Shape;759;p52"/>
          <p:cNvPicPr preferRelativeResize="0"/>
          <p:nvPr/>
        </p:nvPicPr>
        <p:blipFill rotWithShape="1">
          <a:blip r:embed="rId3">
            <a:alphaModFix/>
          </a:blip>
          <a:srcRect b="0" l="0" r="0" t="0"/>
          <a:stretch/>
        </p:blipFill>
        <p:spPr>
          <a:xfrm>
            <a:off x="1560736" y="368521"/>
            <a:ext cx="9070527" cy="4444559"/>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760" name="Google Shape;760;p52"/>
          <p:cNvSpPr txBox="1"/>
          <p:nvPr>
            <p:ph type="title"/>
          </p:nvPr>
        </p:nvSpPr>
        <p:spPr>
          <a:xfrm>
            <a:off x="1686560" y="4890127"/>
            <a:ext cx="8944703" cy="1470033"/>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262626"/>
              </a:buClr>
              <a:buSzPct val="100000"/>
              <a:buFont typeface="Arial Narrow"/>
              <a:buNone/>
            </a:pPr>
            <a:r>
              <a:rPr b="1" lang="en-US" sz="3100" u="none" cap="none" strike="noStrike">
                <a:latin typeface="Arial Narrow"/>
                <a:ea typeface="Arial Narrow"/>
                <a:cs typeface="Arial Narrow"/>
                <a:sym typeface="Arial Narrow"/>
              </a:rPr>
              <a:t>Search Engine Marketing (Google Display Network Ads)</a:t>
            </a:r>
            <a:br>
              <a:rPr b="1" lang="en-US" sz="3100" u="none" cap="none" strike="noStrike">
                <a:latin typeface="Arial Narrow"/>
                <a:ea typeface="Arial Narrow"/>
                <a:cs typeface="Arial Narrow"/>
                <a:sym typeface="Arial Narrow"/>
              </a:rPr>
            </a:br>
            <a:r>
              <a:rPr b="0" i="1" lang="en-US" sz="3200" u="sng" cap="none" strike="noStrike">
                <a:solidFill>
                  <a:schemeClr val="hlink"/>
                </a:solidFill>
                <a:latin typeface="Montserrat Medium"/>
                <a:ea typeface="Montserrat Medium"/>
                <a:cs typeface="Montserrat Medium"/>
                <a:sym typeface="Montserrat Medium"/>
                <a:hlinkClick r:id="rId4"/>
              </a:rPr>
              <a:t>https://www.canva.com/web-ads/templates/halfpage-ads/</a:t>
            </a:r>
            <a:endParaRPr sz="3200">
              <a:latin typeface="Arial"/>
              <a:ea typeface="Arial"/>
              <a:cs typeface="Arial"/>
              <a:sym typeface="Arial"/>
            </a:endParaRPr>
          </a:p>
        </p:txBody>
      </p:sp>
      <p:pic>
        <p:nvPicPr>
          <p:cNvPr id="761" name="Google Shape;761;p52"/>
          <p:cNvPicPr preferRelativeResize="0"/>
          <p:nvPr/>
        </p:nvPicPr>
        <p:blipFill rotWithShape="1">
          <a:blip r:embed="rId5">
            <a:alphaModFix/>
          </a:blip>
          <a:srcRect b="0" l="0" r="0" t="0"/>
          <a:stretch/>
        </p:blipFill>
        <p:spPr>
          <a:xfrm>
            <a:off x="5210440" y="1423191"/>
            <a:ext cx="3838898" cy="1167609"/>
          </a:xfrm>
          <a:prstGeom prst="rect">
            <a:avLst/>
          </a:prstGeom>
          <a:noFill/>
          <a:ln>
            <a:noFill/>
          </a:ln>
        </p:spPr>
      </p:pic>
      <p:pic>
        <p:nvPicPr>
          <p:cNvPr id="762" name="Google Shape;762;p52"/>
          <p:cNvPicPr preferRelativeResize="0"/>
          <p:nvPr/>
        </p:nvPicPr>
        <p:blipFill rotWithShape="1">
          <a:blip r:embed="rId6">
            <a:alphaModFix/>
          </a:blip>
          <a:srcRect b="0" l="0" r="0" t="0"/>
          <a:stretch/>
        </p:blipFill>
        <p:spPr>
          <a:xfrm>
            <a:off x="5210440" y="2590800"/>
            <a:ext cx="3838898" cy="1054672"/>
          </a:xfrm>
          <a:prstGeom prst="rect">
            <a:avLst/>
          </a:prstGeom>
          <a:noFill/>
          <a:ln>
            <a:noFill/>
          </a:ln>
        </p:spPr>
      </p:pic>
      <p:pic>
        <p:nvPicPr>
          <p:cNvPr id="763" name="Google Shape;763;p52"/>
          <p:cNvPicPr preferRelativeResize="0"/>
          <p:nvPr/>
        </p:nvPicPr>
        <p:blipFill rotWithShape="1">
          <a:blip r:embed="rId7">
            <a:alphaModFix/>
          </a:blip>
          <a:srcRect b="0" l="0" r="0" t="0"/>
          <a:stretch/>
        </p:blipFill>
        <p:spPr>
          <a:xfrm>
            <a:off x="5210441" y="3632227"/>
            <a:ext cx="3838898" cy="105467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3"/>
          <p:cNvSpPr txBox="1"/>
          <p:nvPr>
            <p:ph type="title"/>
          </p:nvPr>
        </p:nvSpPr>
        <p:spPr>
          <a:xfrm>
            <a:off x="1432560" y="172099"/>
            <a:ext cx="9276079" cy="1495733"/>
          </a:xfrm>
          <a:prstGeom prst="rect">
            <a:avLst/>
          </a:prstGeom>
          <a:noFill/>
          <a:ln>
            <a:noFill/>
          </a:ln>
        </p:spPr>
        <p:txBody>
          <a:bodyPr anchorCtr="0" anchor="t" bIns="45700" lIns="91425" spcFirstLastPara="1" rIns="91425" wrap="square" tIns="45700">
            <a:noAutofit/>
          </a:bodyPr>
          <a:lstStyle/>
          <a:p>
            <a:pPr indent="-355600" lvl="0" marL="457200" marR="0" rtl="0" algn="l">
              <a:lnSpc>
                <a:spcPct val="90000"/>
              </a:lnSpc>
              <a:spcBef>
                <a:spcPts val="0"/>
              </a:spcBef>
              <a:spcAft>
                <a:spcPts val="0"/>
              </a:spcAft>
              <a:buClr>
                <a:srgbClr val="191919"/>
              </a:buClr>
              <a:buSzPts val="2000"/>
              <a:buFont typeface="Montserrat Medium"/>
              <a:buChar char="-"/>
            </a:pPr>
            <a:br>
              <a:rPr lang="en-US" sz="3200">
                <a:solidFill>
                  <a:srgbClr val="FF0000"/>
                </a:solidFill>
                <a:latin typeface="Arial Narrow"/>
                <a:ea typeface="Arial Narrow"/>
                <a:cs typeface="Arial Narrow"/>
                <a:sym typeface="Arial Narrow"/>
              </a:rPr>
            </a:br>
            <a:r>
              <a:rPr lang="en-US" sz="3200">
                <a:solidFill>
                  <a:srgbClr val="FF0000"/>
                </a:solidFill>
                <a:latin typeface="Arial Narrow"/>
                <a:ea typeface="Arial Narrow"/>
                <a:cs typeface="Arial Narrow"/>
                <a:sym typeface="Arial Narrow"/>
              </a:rPr>
              <a:t>Search Engine Marketing (Google Display Network Ads)</a:t>
            </a:r>
            <a:br>
              <a:rPr lang="en-US" sz="3200">
                <a:solidFill>
                  <a:srgbClr val="FF0000"/>
                </a:solidFill>
                <a:latin typeface="Arial Narrow"/>
                <a:ea typeface="Arial Narrow"/>
                <a:cs typeface="Arial Narrow"/>
                <a:sym typeface="Arial Narrow"/>
              </a:rPr>
            </a:br>
            <a:br>
              <a:rPr lang="en-US" sz="1800">
                <a:solidFill>
                  <a:srgbClr val="FF0000"/>
                </a:solidFill>
                <a:latin typeface="Arial"/>
                <a:ea typeface="Arial"/>
                <a:cs typeface="Arial"/>
                <a:sym typeface="Arial"/>
              </a:rPr>
            </a:br>
            <a:r>
              <a:rPr b="0" i="1" lang="en-US" sz="1600" u="sng" cap="none" strike="noStrike">
                <a:solidFill>
                  <a:srgbClr val="0563C1"/>
                </a:solidFill>
                <a:latin typeface="Montserrat Medium"/>
                <a:ea typeface="Montserrat Medium"/>
                <a:cs typeface="Montserrat Medium"/>
                <a:sym typeface="Montserrat Medium"/>
                <a:hlinkClick r:id="rId3">
                  <a:extLst>
                    <a:ext uri="{A12FA001-AC4F-418D-AE19-62706E023703}">
                      <ahyp:hlinkClr val="tx"/>
                    </a:ext>
                  </a:extLst>
                </a:hlinkClick>
              </a:rPr>
              <a:t>https://www.canva.com/web-ads/templates/billboard-ads/</a:t>
            </a:r>
            <a:br>
              <a:rPr b="0" i="1" lang="en-US" sz="1600" u="none" cap="none" strike="noStrike">
                <a:solidFill>
                  <a:srgbClr val="191919"/>
                </a:solidFill>
                <a:latin typeface="Montserrat Medium"/>
                <a:ea typeface="Montserrat Medium"/>
                <a:cs typeface="Montserrat Medium"/>
                <a:sym typeface="Montserrat Medium"/>
              </a:rPr>
            </a:br>
            <a:endParaRPr sz="2800"/>
          </a:p>
        </p:txBody>
      </p:sp>
      <p:pic>
        <p:nvPicPr>
          <p:cNvPr id="770" name="Google Shape;770;p53"/>
          <p:cNvPicPr preferRelativeResize="0"/>
          <p:nvPr/>
        </p:nvPicPr>
        <p:blipFill rotWithShape="1">
          <a:blip r:embed="rId4">
            <a:alphaModFix/>
          </a:blip>
          <a:srcRect b="0" l="0" r="0" t="0"/>
          <a:stretch/>
        </p:blipFill>
        <p:spPr>
          <a:xfrm>
            <a:off x="1243706" y="1778000"/>
            <a:ext cx="9464933" cy="490790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pic>
        <p:nvPicPr>
          <p:cNvPr id="771" name="Google Shape;771;p53"/>
          <p:cNvPicPr preferRelativeResize="0"/>
          <p:nvPr/>
        </p:nvPicPr>
        <p:blipFill rotWithShape="1">
          <a:blip r:embed="rId5">
            <a:alphaModFix/>
          </a:blip>
          <a:srcRect b="0" l="0" r="0" t="0"/>
          <a:stretch/>
        </p:blipFill>
        <p:spPr>
          <a:xfrm>
            <a:off x="4669705" y="3189488"/>
            <a:ext cx="1679042" cy="3394192"/>
          </a:xfrm>
          <a:prstGeom prst="rect">
            <a:avLst/>
          </a:prstGeom>
          <a:noFill/>
          <a:ln>
            <a:noFill/>
          </a:ln>
        </p:spPr>
      </p:pic>
      <p:pic>
        <p:nvPicPr>
          <p:cNvPr id="772" name="Google Shape;772;p53"/>
          <p:cNvPicPr preferRelativeResize="0"/>
          <p:nvPr/>
        </p:nvPicPr>
        <p:blipFill rotWithShape="1">
          <a:blip r:embed="rId6">
            <a:alphaModFix/>
          </a:blip>
          <a:srcRect b="0" l="0" r="0" t="0"/>
          <a:stretch/>
        </p:blipFill>
        <p:spPr>
          <a:xfrm>
            <a:off x="6256957" y="3185514"/>
            <a:ext cx="1701740" cy="3394191"/>
          </a:xfrm>
          <a:prstGeom prst="rect">
            <a:avLst/>
          </a:prstGeom>
          <a:noFill/>
          <a:ln>
            <a:noFill/>
          </a:ln>
        </p:spPr>
      </p:pic>
      <p:pic>
        <p:nvPicPr>
          <p:cNvPr id="773" name="Google Shape;773;p53"/>
          <p:cNvPicPr preferRelativeResize="0"/>
          <p:nvPr/>
        </p:nvPicPr>
        <p:blipFill rotWithShape="1">
          <a:blip r:embed="rId7">
            <a:alphaModFix/>
          </a:blip>
          <a:srcRect b="0" l="0" r="0" t="0"/>
          <a:stretch/>
        </p:blipFill>
        <p:spPr>
          <a:xfrm>
            <a:off x="7958697" y="3181542"/>
            <a:ext cx="1587252" cy="339419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4"/>
          <p:cNvSpPr txBox="1"/>
          <p:nvPr>
            <p:ph type="title"/>
          </p:nvPr>
        </p:nvSpPr>
        <p:spPr>
          <a:xfrm>
            <a:off x="1513840" y="222739"/>
            <a:ext cx="8503920" cy="63070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FF0000"/>
              </a:buClr>
              <a:buSzPts val="3600"/>
              <a:buFont typeface="Arial Narrow"/>
              <a:buNone/>
            </a:pPr>
            <a:r>
              <a:rPr b="1" lang="en-US">
                <a:solidFill>
                  <a:srgbClr val="FF0000"/>
                </a:solidFill>
                <a:latin typeface="Arial Narrow"/>
                <a:ea typeface="Arial Narrow"/>
                <a:cs typeface="Arial Narrow"/>
                <a:sym typeface="Arial Narrow"/>
              </a:rPr>
              <a:t>Social Media Marketing (Ad) Instagram</a:t>
            </a:r>
            <a:br>
              <a:rPr b="1" lang="en-US">
                <a:solidFill>
                  <a:srgbClr val="FF0000"/>
                </a:solidFill>
                <a:latin typeface="Arial Narrow"/>
                <a:ea typeface="Arial Narrow"/>
                <a:cs typeface="Arial Narrow"/>
                <a:sym typeface="Arial Narrow"/>
              </a:rPr>
            </a:br>
            <a:br>
              <a:rPr lang="en-US" sz="2000">
                <a:solidFill>
                  <a:srgbClr val="FF0000"/>
                </a:solidFill>
              </a:rPr>
            </a:br>
            <a:endParaRPr sz="4000">
              <a:solidFill>
                <a:srgbClr val="FF0000"/>
              </a:solidFill>
            </a:endParaRPr>
          </a:p>
        </p:txBody>
      </p:sp>
      <p:pic>
        <p:nvPicPr>
          <p:cNvPr id="779" name="Google Shape;779;p54"/>
          <p:cNvPicPr preferRelativeResize="0"/>
          <p:nvPr>
            <p:ph idx="1" type="body"/>
          </p:nvPr>
        </p:nvPicPr>
        <p:blipFill rotWithShape="1">
          <a:blip r:embed="rId3">
            <a:alphaModFix/>
          </a:blip>
          <a:srcRect b="0" l="0" r="0" t="0"/>
          <a:stretch/>
        </p:blipFill>
        <p:spPr>
          <a:xfrm>
            <a:off x="784439" y="1164453"/>
            <a:ext cx="4163604" cy="4047627"/>
          </a:xfrm>
          <a:prstGeom prst="rect">
            <a:avLst/>
          </a:prstGeom>
          <a:noFill/>
          <a:ln>
            <a:noFill/>
          </a:ln>
          <a:effectLst>
            <a:outerShdw blurRad="292100" rotWithShape="0" algn="tl" dir="2700000" dist="139700">
              <a:srgbClr val="333333">
                <a:alpha val="64705"/>
              </a:srgbClr>
            </a:outerShdw>
          </a:effectLst>
        </p:spPr>
      </p:pic>
      <p:pic>
        <p:nvPicPr>
          <p:cNvPr id="780" name="Google Shape;780;p54"/>
          <p:cNvPicPr preferRelativeResize="0"/>
          <p:nvPr/>
        </p:nvPicPr>
        <p:blipFill rotWithShape="1">
          <a:blip r:embed="rId4">
            <a:alphaModFix/>
          </a:blip>
          <a:srcRect b="0" l="0" r="0" t="0"/>
          <a:stretch/>
        </p:blipFill>
        <p:spPr>
          <a:xfrm>
            <a:off x="5375552" y="1209039"/>
            <a:ext cx="4521484" cy="5426222"/>
          </a:xfrm>
          <a:prstGeom prst="snip2DiagRect">
            <a:avLst>
              <a:gd fmla="val 1182"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
        <p:nvSpPr>
          <p:cNvPr id="781" name="Google Shape;781;p54"/>
          <p:cNvSpPr txBox="1"/>
          <p:nvPr/>
        </p:nvSpPr>
        <p:spPr>
          <a:xfrm>
            <a:off x="602808" y="5699666"/>
            <a:ext cx="3843688"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4A856D"/>
                </a:solidFill>
                <a:latin typeface="Century Gothic"/>
                <a:ea typeface="Century Gothic"/>
                <a:cs typeface="Century Gothic"/>
                <a:sym typeface="Century Gothic"/>
              </a:rPr>
              <a:t>Mobile Phone Instagram </a:t>
            </a:r>
            <a:endParaRPr/>
          </a:p>
        </p:txBody>
      </p:sp>
      <p:sp>
        <p:nvSpPr>
          <p:cNvPr id="782" name="Google Shape;782;p54"/>
          <p:cNvSpPr txBox="1"/>
          <p:nvPr/>
        </p:nvSpPr>
        <p:spPr>
          <a:xfrm>
            <a:off x="9897036" y="1986580"/>
            <a:ext cx="2223246" cy="10675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4A856D"/>
                </a:solidFill>
                <a:latin typeface="Century Gothic"/>
                <a:ea typeface="Century Gothic"/>
                <a:cs typeface="Century Gothic"/>
                <a:sym typeface="Century Gothic"/>
              </a:rPr>
              <a:t>Desktop Instagram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55"/>
          <p:cNvSpPr txBox="1"/>
          <p:nvPr>
            <p:ph type="title"/>
          </p:nvPr>
        </p:nvSpPr>
        <p:spPr>
          <a:xfrm>
            <a:off x="2592925" y="609600"/>
            <a:ext cx="7353716" cy="84328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262626"/>
              </a:buClr>
              <a:buSzPts val="4000"/>
              <a:buFont typeface="Arial Narrow"/>
              <a:buNone/>
            </a:pPr>
            <a:r>
              <a:rPr b="1" lang="en-US" sz="4000">
                <a:latin typeface="Arial Narrow"/>
                <a:ea typeface="Arial Narrow"/>
                <a:cs typeface="Arial Narrow"/>
                <a:sym typeface="Arial Narrow"/>
              </a:rPr>
              <a:t>Social Media Posts (Ads) Face book</a:t>
            </a:r>
            <a:br>
              <a:rPr lang="en-US" sz="2800">
                <a:solidFill>
                  <a:srgbClr val="FF0000"/>
                </a:solidFill>
                <a:latin typeface="ADLaM Display"/>
                <a:ea typeface="ADLaM Display"/>
                <a:cs typeface="ADLaM Display"/>
                <a:sym typeface="ADLaM Display"/>
              </a:rPr>
            </a:br>
            <a:br>
              <a:rPr b="1" lang="en-US" sz="4000">
                <a:solidFill>
                  <a:srgbClr val="FF0000"/>
                </a:solidFill>
                <a:latin typeface="ADLaM Display"/>
                <a:ea typeface="ADLaM Display"/>
                <a:cs typeface="ADLaM Display"/>
                <a:sym typeface="ADLaM Display"/>
              </a:rPr>
            </a:br>
            <a:endParaRPr sz="4000">
              <a:solidFill>
                <a:srgbClr val="FF0000"/>
              </a:solidFill>
              <a:latin typeface="ADLaM Display"/>
              <a:ea typeface="ADLaM Display"/>
              <a:cs typeface="ADLaM Display"/>
              <a:sym typeface="ADLaM Display"/>
            </a:endParaRPr>
          </a:p>
        </p:txBody>
      </p:sp>
      <p:pic>
        <p:nvPicPr>
          <p:cNvPr id="788" name="Google Shape;788;p55"/>
          <p:cNvPicPr preferRelativeResize="0"/>
          <p:nvPr>
            <p:ph idx="1" type="body"/>
          </p:nvPr>
        </p:nvPicPr>
        <p:blipFill rotWithShape="1">
          <a:blip r:embed="rId3">
            <a:alphaModFix/>
          </a:blip>
          <a:srcRect b="0" l="0" r="0" t="0"/>
          <a:stretch/>
        </p:blipFill>
        <p:spPr>
          <a:xfrm>
            <a:off x="1079783" y="1719180"/>
            <a:ext cx="10424828" cy="4666832"/>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rgbClr val="B7B7B7"/>
            </a:gs>
          </a:gsLst>
          <a:lin ang="5400000" scaled="0"/>
        </a:gradFill>
      </p:bgPr>
    </p:bg>
    <p:spTree>
      <p:nvGrpSpPr>
        <p:cNvPr id="792" name="Shape 792"/>
        <p:cNvGrpSpPr/>
        <p:nvPr/>
      </p:nvGrpSpPr>
      <p:grpSpPr>
        <a:xfrm>
          <a:off x="0" y="0"/>
          <a:ext cx="0" cy="0"/>
          <a:chOff x="0" y="0"/>
          <a:chExt cx="0" cy="0"/>
        </a:xfrm>
      </p:grpSpPr>
      <p:pic>
        <p:nvPicPr>
          <p:cNvPr id="793" name="Google Shape;793;p56"/>
          <p:cNvPicPr preferRelativeResize="0"/>
          <p:nvPr/>
        </p:nvPicPr>
        <p:blipFill rotWithShape="1">
          <a:blip r:embed="rId3">
            <a:alphaModFix/>
          </a:blip>
          <a:srcRect b="0" l="0" r="0" t="0"/>
          <a:stretch/>
        </p:blipFill>
        <p:spPr>
          <a:xfrm>
            <a:off x="7982699" y="1603412"/>
            <a:ext cx="3192230" cy="5254588"/>
          </a:xfrm>
          <a:prstGeom prst="rect">
            <a:avLst/>
          </a:prstGeom>
          <a:noFill/>
          <a:ln>
            <a:noFill/>
          </a:ln>
        </p:spPr>
      </p:pic>
      <p:sp>
        <p:nvSpPr>
          <p:cNvPr id="794" name="Google Shape;794;p5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262626"/>
              </a:buClr>
              <a:buSzPts val="2800"/>
              <a:buFont typeface="Arial Narrow"/>
              <a:buNone/>
            </a:pPr>
            <a:r>
              <a:rPr b="1" lang="en-US" sz="2800">
                <a:latin typeface="Arial Narrow"/>
                <a:ea typeface="Arial Narrow"/>
                <a:cs typeface="Arial Narrow"/>
                <a:sym typeface="Arial Narrow"/>
              </a:rPr>
              <a:t>Social Media Posts (Ads) Face book</a:t>
            </a:r>
            <a:br>
              <a:rPr lang="en-US" sz="1800"/>
            </a:br>
            <a:endParaRPr/>
          </a:p>
        </p:txBody>
      </p:sp>
      <p:pic>
        <p:nvPicPr>
          <p:cNvPr id="795" name="Google Shape;795;p56"/>
          <p:cNvPicPr preferRelativeResize="0"/>
          <p:nvPr>
            <p:ph idx="1" type="body"/>
          </p:nvPr>
        </p:nvPicPr>
        <p:blipFill rotWithShape="1">
          <a:blip r:embed="rId4">
            <a:alphaModFix/>
          </a:blip>
          <a:srcRect b="0" l="0" r="0" t="0"/>
          <a:stretch/>
        </p:blipFill>
        <p:spPr>
          <a:xfrm>
            <a:off x="913774" y="1507159"/>
            <a:ext cx="3218045" cy="5254588"/>
          </a:xfrm>
          <a:prstGeom prst="rect">
            <a:avLst/>
          </a:prstGeom>
          <a:noFill/>
          <a:ln>
            <a:noFill/>
          </a:ln>
        </p:spPr>
      </p:pic>
      <p:sp>
        <p:nvSpPr>
          <p:cNvPr id="796" name="Google Shape;796;p56"/>
          <p:cNvSpPr txBox="1"/>
          <p:nvPr/>
        </p:nvSpPr>
        <p:spPr>
          <a:xfrm>
            <a:off x="4574731" y="1860927"/>
            <a:ext cx="341423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4A856D"/>
                </a:solidFill>
                <a:latin typeface="Century Gothic"/>
                <a:ea typeface="Century Gothic"/>
                <a:cs typeface="Century Gothic"/>
                <a:sym typeface="Century Gothic"/>
              </a:rPr>
              <a:t>Mobile Phone FB</a:t>
            </a:r>
            <a:endParaRPr/>
          </a:p>
        </p:txBody>
      </p:sp>
      <p:cxnSp>
        <p:nvCxnSpPr>
          <p:cNvPr id="797" name="Google Shape;797;p56"/>
          <p:cNvCxnSpPr/>
          <p:nvPr/>
        </p:nvCxnSpPr>
        <p:spPr>
          <a:xfrm>
            <a:off x="7170821" y="2338939"/>
            <a:ext cx="1395663" cy="1915427"/>
          </a:xfrm>
          <a:prstGeom prst="straightConnector1">
            <a:avLst/>
          </a:prstGeom>
          <a:noFill/>
          <a:ln cap="rnd" cmpd="sng" w="9525">
            <a:solidFill>
              <a:srgbClr val="9D2D0F"/>
            </a:solidFill>
            <a:prstDash val="solid"/>
            <a:round/>
            <a:headEnd len="med" w="med" type="triangle"/>
            <a:tailEnd len="med" w="med" type="triangle"/>
          </a:ln>
        </p:spPr>
      </p:cxnSp>
      <p:sp>
        <p:nvSpPr>
          <p:cNvPr id="798" name="Google Shape;798;p56"/>
          <p:cNvSpPr txBox="1"/>
          <p:nvPr/>
        </p:nvSpPr>
        <p:spPr>
          <a:xfrm>
            <a:off x="4249553" y="5058807"/>
            <a:ext cx="321804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4A856D"/>
                </a:solidFill>
                <a:latin typeface="Century Gothic"/>
                <a:ea typeface="Century Gothic"/>
                <a:cs typeface="Century Gothic"/>
                <a:sym typeface="Century Gothic"/>
              </a:rPr>
              <a:t>Desktop FB Ads</a:t>
            </a:r>
            <a:endParaRPr/>
          </a:p>
        </p:txBody>
      </p:sp>
      <p:cxnSp>
        <p:nvCxnSpPr>
          <p:cNvPr id="799" name="Google Shape;799;p56"/>
          <p:cNvCxnSpPr/>
          <p:nvPr/>
        </p:nvCxnSpPr>
        <p:spPr>
          <a:xfrm>
            <a:off x="3224463" y="3834918"/>
            <a:ext cx="2050181" cy="1285722"/>
          </a:xfrm>
          <a:prstGeom prst="straightConnector1">
            <a:avLst/>
          </a:prstGeom>
          <a:noFill/>
          <a:ln cap="rnd" cmpd="sng" w="9525">
            <a:solidFill>
              <a:srgbClr val="9D2D0F"/>
            </a:solidFill>
            <a:prstDash val="solid"/>
            <a:round/>
            <a:headEnd len="med" w="med" type="triangl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7"/>
          <p:cNvSpPr txBox="1"/>
          <p:nvPr>
            <p:ph type="title"/>
          </p:nvPr>
        </p:nvSpPr>
        <p:spPr>
          <a:xfrm>
            <a:off x="304175" y="313716"/>
            <a:ext cx="10364452"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3600" u="none" cap="none" strike="noStrike">
                <a:solidFill>
                  <a:srgbClr val="FF3300"/>
                </a:solidFill>
                <a:latin typeface="Montserrat SemiBold"/>
                <a:ea typeface="Montserrat SemiBold"/>
                <a:cs typeface="Montserrat SemiBold"/>
                <a:sym typeface="Montserrat SemiBold"/>
              </a:rPr>
              <a:t>      </a:t>
            </a:r>
            <a:r>
              <a:rPr b="1" i="0" lang="en-US" sz="4800" u="none" cap="none" strike="noStrike">
                <a:solidFill>
                  <a:srgbClr val="FF3300"/>
                </a:solidFill>
                <a:latin typeface="Montserrat SemiBold"/>
                <a:ea typeface="Montserrat SemiBold"/>
                <a:cs typeface="Montserrat SemiBold"/>
                <a:sym typeface="Montserrat SemiBold"/>
              </a:rPr>
              <a:t>Landing</a:t>
            </a:r>
            <a:r>
              <a:rPr b="1" i="0" lang="en-US" sz="4000" u="none" cap="none" strike="noStrike">
                <a:solidFill>
                  <a:srgbClr val="FF3300"/>
                </a:solidFill>
                <a:latin typeface="Montserrat SemiBold"/>
                <a:ea typeface="Montserrat SemiBold"/>
                <a:cs typeface="Montserrat SemiBold"/>
                <a:sym typeface="Montserrat SemiBold"/>
              </a:rPr>
              <a:t> Page</a:t>
            </a:r>
            <a:r>
              <a:rPr b="1" i="0" lang="en-US" sz="3600" u="none" cap="none" strike="noStrike">
                <a:solidFill>
                  <a:srgbClr val="FF3300"/>
                </a:solidFill>
                <a:latin typeface="Montserrat SemiBold"/>
                <a:ea typeface="Montserrat SemiBold"/>
                <a:cs typeface="Montserrat SemiBold"/>
                <a:sym typeface="Montserrat SemiBold"/>
              </a:rPr>
              <a:t>                                                             </a:t>
            </a:r>
            <a:endParaRPr b="0" i="0" sz="1800" u="none" cap="none" strike="noStrike">
              <a:solidFill>
                <a:srgbClr val="000000"/>
              </a:solidFill>
              <a:latin typeface="Arial"/>
              <a:ea typeface="Arial"/>
              <a:cs typeface="Arial"/>
              <a:sym typeface="Arial"/>
            </a:endParaRPr>
          </a:p>
        </p:txBody>
      </p:sp>
      <p:pic>
        <p:nvPicPr>
          <p:cNvPr id="806" name="Google Shape;806;p57"/>
          <p:cNvPicPr preferRelativeResize="0"/>
          <p:nvPr/>
        </p:nvPicPr>
        <p:blipFill rotWithShape="1">
          <a:blip r:embed="rId3">
            <a:alphaModFix/>
          </a:blip>
          <a:srcRect b="0" l="0" r="0" t="0"/>
          <a:stretch/>
        </p:blipFill>
        <p:spPr>
          <a:xfrm>
            <a:off x="93765" y="1083117"/>
            <a:ext cx="12004469" cy="552306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58"/>
          <p:cNvSpPr txBox="1"/>
          <p:nvPr>
            <p:ph type="title"/>
          </p:nvPr>
        </p:nvSpPr>
        <p:spPr>
          <a:xfrm>
            <a:off x="304175" y="313716"/>
            <a:ext cx="10364452"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3300"/>
                </a:solidFill>
                <a:latin typeface="Montserrat SemiBold"/>
                <a:ea typeface="Montserrat SemiBold"/>
                <a:cs typeface="Montserrat SemiBold"/>
                <a:sym typeface="Montserrat SemiBold"/>
              </a:rPr>
              <a:t>      </a:t>
            </a:r>
            <a:r>
              <a:rPr b="1" i="0" lang="en-US" sz="4400" u="none" cap="none" strike="noStrike">
                <a:solidFill>
                  <a:srgbClr val="FF3300"/>
                </a:solidFill>
                <a:latin typeface="Montserrat SemiBold"/>
                <a:ea typeface="Montserrat SemiBold"/>
                <a:cs typeface="Montserrat SemiBold"/>
                <a:sym typeface="Montserrat SemiBold"/>
              </a:rPr>
              <a:t>Landing</a:t>
            </a:r>
            <a:r>
              <a:rPr b="1" i="0" lang="en-US" sz="3600" u="none" cap="none" strike="noStrike">
                <a:solidFill>
                  <a:srgbClr val="FF3300"/>
                </a:solidFill>
                <a:latin typeface="Montserrat SemiBold"/>
                <a:ea typeface="Montserrat SemiBold"/>
                <a:cs typeface="Montserrat SemiBold"/>
                <a:sym typeface="Montserrat SemiBold"/>
              </a:rPr>
              <a:t> Page                                                             </a:t>
            </a:r>
            <a:endParaRPr b="0" i="0" sz="1400" u="none" cap="none" strike="noStrike">
              <a:solidFill>
                <a:srgbClr val="000000"/>
              </a:solidFill>
              <a:latin typeface="Arial"/>
              <a:ea typeface="Arial"/>
              <a:cs typeface="Arial"/>
              <a:sym typeface="Arial"/>
            </a:endParaRPr>
          </a:p>
        </p:txBody>
      </p:sp>
      <p:pic>
        <p:nvPicPr>
          <p:cNvPr id="812" name="Google Shape;812;p58"/>
          <p:cNvPicPr preferRelativeResize="0"/>
          <p:nvPr/>
        </p:nvPicPr>
        <p:blipFill rotWithShape="1">
          <a:blip r:embed="rId3">
            <a:alphaModFix/>
          </a:blip>
          <a:srcRect b="0" l="0" r="0" t="0"/>
          <a:stretch/>
        </p:blipFill>
        <p:spPr>
          <a:xfrm>
            <a:off x="770777" y="1287304"/>
            <a:ext cx="11261425" cy="5461167"/>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9"/>
          <p:cNvSpPr txBox="1"/>
          <p:nvPr>
            <p:ph type="title"/>
          </p:nvPr>
        </p:nvSpPr>
        <p:spPr>
          <a:xfrm>
            <a:off x="304175" y="313716"/>
            <a:ext cx="10364452"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3300"/>
                </a:solidFill>
                <a:latin typeface="Montserrat SemiBold"/>
                <a:ea typeface="Montserrat SemiBold"/>
                <a:cs typeface="Montserrat SemiBold"/>
                <a:sym typeface="Montserrat SemiBold"/>
              </a:rPr>
              <a:t>      </a:t>
            </a:r>
            <a:r>
              <a:rPr b="1" i="0" lang="en-US" sz="3600" u="none" cap="none" strike="noStrike">
                <a:solidFill>
                  <a:srgbClr val="FF3300"/>
                </a:solidFill>
                <a:latin typeface="Montserrat SemiBold"/>
                <a:ea typeface="Montserrat SemiBold"/>
                <a:cs typeface="Montserrat SemiBold"/>
                <a:sym typeface="Montserrat SemiBold"/>
              </a:rPr>
              <a:t>Landing</a:t>
            </a:r>
            <a:r>
              <a:rPr b="1" i="0" lang="en-US" sz="2800" u="none" cap="none" strike="noStrike">
                <a:solidFill>
                  <a:srgbClr val="FF3300"/>
                </a:solidFill>
                <a:latin typeface="Montserrat SemiBold"/>
                <a:ea typeface="Montserrat SemiBold"/>
                <a:cs typeface="Montserrat SemiBold"/>
                <a:sym typeface="Montserrat SemiBold"/>
              </a:rPr>
              <a:t> Page                                                             </a:t>
            </a:r>
            <a:endParaRPr b="0" i="0" sz="1400" u="none" cap="none" strike="noStrike">
              <a:solidFill>
                <a:srgbClr val="000000"/>
              </a:solidFill>
              <a:latin typeface="Arial"/>
              <a:ea typeface="Arial"/>
              <a:cs typeface="Arial"/>
              <a:sym typeface="Arial"/>
            </a:endParaRPr>
          </a:p>
        </p:txBody>
      </p:sp>
      <p:pic>
        <p:nvPicPr>
          <p:cNvPr id="818" name="Google Shape;818;p59"/>
          <p:cNvPicPr preferRelativeResize="0"/>
          <p:nvPr/>
        </p:nvPicPr>
        <p:blipFill rotWithShape="1">
          <a:blip r:embed="rId3">
            <a:alphaModFix/>
          </a:blip>
          <a:srcRect b="0" l="0" r="0" t="0"/>
          <a:stretch/>
        </p:blipFill>
        <p:spPr>
          <a:xfrm>
            <a:off x="717819" y="1074319"/>
            <a:ext cx="11284400" cy="546996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220" name="Shape 220"/>
        <p:cNvGrpSpPr/>
        <p:nvPr/>
      </p:nvGrpSpPr>
      <p:grpSpPr>
        <a:xfrm>
          <a:off x="0" y="0"/>
          <a:ext cx="0" cy="0"/>
          <a:chOff x="0" y="0"/>
          <a:chExt cx="0" cy="0"/>
        </a:xfrm>
      </p:grpSpPr>
      <p:sp>
        <p:nvSpPr>
          <p:cNvPr id="221" name="Google Shape;221;p6"/>
          <p:cNvSpPr txBox="1"/>
          <p:nvPr>
            <p:ph type="title"/>
          </p:nvPr>
        </p:nvSpPr>
        <p:spPr>
          <a:xfrm>
            <a:off x="2725737" y="940527"/>
            <a:ext cx="8143149" cy="864076"/>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FF0000"/>
              </a:buClr>
              <a:buSzPts val="4400"/>
              <a:buFont typeface="Gentium Basic"/>
              <a:buNone/>
            </a:pPr>
            <a:r>
              <a:rPr b="1" i="0" lang="en-US" sz="4400" u="none" strike="noStrike">
                <a:solidFill>
                  <a:srgbClr val="FF0000"/>
                </a:solidFill>
                <a:latin typeface="Gentium Basic"/>
                <a:ea typeface="Gentium Basic"/>
                <a:cs typeface="Gentium Basic"/>
                <a:sym typeface="Gentium Basic"/>
              </a:rPr>
              <a:t>Unique Value Proposition</a:t>
            </a:r>
            <a:endParaRPr sz="4400">
              <a:solidFill>
                <a:srgbClr val="FF0000"/>
              </a:solidFill>
              <a:latin typeface="Gentium Basic"/>
              <a:ea typeface="Gentium Basic"/>
              <a:cs typeface="Gentium Basic"/>
              <a:sym typeface="Gentium Basic"/>
            </a:endParaRPr>
          </a:p>
        </p:txBody>
      </p:sp>
      <p:sp>
        <p:nvSpPr>
          <p:cNvPr id="222" name="Google Shape;222;p6"/>
          <p:cNvSpPr txBox="1"/>
          <p:nvPr>
            <p:ph idx="1" type="body"/>
          </p:nvPr>
        </p:nvSpPr>
        <p:spPr>
          <a:xfrm>
            <a:off x="2830285" y="1804602"/>
            <a:ext cx="8674325" cy="4840039"/>
          </a:xfrm>
          <a:prstGeom prst="rect">
            <a:avLst/>
          </a:prstGeom>
          <a:noFill/>
          <a:ln>
            <a:noFill/>
          </a:ln>
        </p:spPr>
        <p:txBody>
          <a:bodyPr anchorCtr="0" anchor="t" bIns="45700" lIns="91425" spcFirstLastPara="1" rIns="91425" wrap="square" tIns="45700">
            <a:normAutofit/>
          </a:bodyPr>
          <a:lstStyle/>
          <a:p>
            <a:pPr indent="-457200" lvl="0" marL="514350" rtl="0" algn="l">
              <a:lnSpc>
                <a:spcPct val="90000"/>
              </a:lnSpc>
              <a:spcBef>
                <a:spcPts val="0"/>
              </a:spcBef>
              <a:spcAft>
                <a:spcPts val="0"/>
              </a:spcAft>
              <a:buSzPts val="3400"/>
              <a:buFont typeface="Noto Sans Symbols"/>
              <a:buChar char="✔"/>
            </a:pPr>
            <a:r>
              <a:rPr b="1" lang="en-US" sz="3400">
                <a:solidFill>
                  <a:srgbClr val="414C21"/>
                </a:solidFill>
                <a:latin typeface="Gentium Basic"/>
                <a:ea typeface="Gentium Basic"/>
                <a:cs typeface="Gentium Basic"/>
                <a:sym typeface="Gentium Basic"/>
              </a:rPr>
              <a:t>Affordable and Homely Cuisine</a:t>
            </a:r>
            <a:endParaRPr/>
          </a:p>
          <a:p>
            <a:pPr indent="-457200" lvl="0" marL="514350" rtl="0" algn="l">
              <a:lnSpc>
                <a:spcPct val="90000"/>
              </a:lnSpc>
              <a:spcBef>
                <a:spcPts val="1000"/>
              </a:spcBef>
              <a:spcAft>
                <a:spcPts val="0"/>
              </a:spcAft>
              <a:buSzPts val="3200"/>
              <a:buFont typeface="Noto Sans Symbols"/>
              <a:buChar char="✔"/>
            </a:pPr>
            <a:r>
              <a:rPr b="1" lang="en-US" sz="3200">
                <a:solidFill>
                  <a:srgbClr val="414C21"/>
                </a:solidFill>
                <a:latin typeface="Gentium Basic"/>
                <a:ea typeface="Gentium Basic"/>
                <a:cs typeface="Gentium Basic"/>
                <a:sym typeface="Gentium Basic"/>
              </a:rPr>
              <a:t>Halal Certification for trust and dietary compliance</a:t>
            </a:r>
            <a:endParaRPr/>
          </a:p>
          <a:p>
            <a:pPr indent="-342900" lvl="0" marL="342900" rtl="0" algn="l">
              <a:lnSpc>
                <a:spcPct val="90000"/>
              </a:lnSpc>
              <a:spcBef>
                <a:spcPts val="1000"/>
              </a:spcBef>
              <a:spcAft>
                <a:spcPts val="0"/>
              </a:spcAft>
              <a:buSzPts val="3400"/>
              <a:buFont typeface="Noto Sans Symbols"/>
              <a:buChar char="✔"/>
            </a:pPr>
            <a:r>
              <a:rPr b="1" lang="en-US" sz="3400">
                <a:solidFill>
                  <a:srgbClr val="414C21"/>
                </a:solidFill>
                <a:latin typeface="Gentium Basic"/>
                <a:ea typeface="Gentium Basic"/>
                <a:cs typeface="Gentium Basic"/>
                <a:sym typeface="Gentium Basic"/>
              </a:rPr>
              <a:t> Unique Fusion Menu blending Thai, Malay,    	and Western dishes</a:t>
            </a:r>
            <a:endParaRPr/>
          </a:p>
          <a:p>
            <a:pPr indent="-342900" lvl="0" marL="342900" rtl="0" algn="l">
              <a:lnSpc>
                <a:spcPct val="90000"/>
              </a:lnSpc>
              <a:spcBef>
                <a:spcPts val="1000"/>
              </a:spcBef>
              <a:spcAft>
                <a:spcPts val="0"/>
              </a:spcAft>
              <a:buSzPts val="3400"/>
              <a:buFont typeface="Noto Sans Symbols"/>
              <a:buChar char="✔"/>
            </a:pPr>
            <a:r>
              <a:rPr b="1" lang="en-US" sz="3400">
                <a:solidFill>
                  <a:srgbClr val="414C21"/>
                </a:solidFill>
                <a:latin typeface="Gentium Basic"/>
                <a:ea typeface="Gentium Basic"/>
                <a:cs typeface="Gentium Basic"/>
                <a:sym typeface="Gentium Basic"/>
              </a:rPr>
              <a:t> </a:t>
            </a:r>
            <a:r>
              <a:rPr b="1" lang="en-US" sz="3200">
                <a:solidFill>
                  <a:srgbClr val="414C21"/>
                </a:solidFill>
                <a:latin typeface="Gentium Basic"/>
                <a:ea typeface="Gentium Basic"/>
                <a:cs typeface="Gentium Basic"/>
                <a:sym typeface="Gentium Basic"/>
              </a:rPr>
              <a:t>Convenient Catering Services</a:t>
            </a:r>
            <a:endParaRPr/>
          </a:p>
          <a:p>
            <a:pPr indent="-342900" lvl="0" marL="342900" rtl="0" algn="l">
              <a:lnSpc>
                <a:spcPct val="90000"/>
              </a:lnSpc>
              <a:spcBef>
                <a:spcPts val="1000"/>
              </a:spcBef>
              <a:spcAft>
                <a:spcPts val="0"/>
              </a:spcAft>
              <a:buSzPts val="3400"/>
              <a:buFont typeface="Noto Sans Symbols"/>
              <a:buChar char="✔"/>
            </a:pPr>
            <a:r>
              <a:rPr b="1" lang="en-US" sz="3400">
                <a:solidFill>
                  <a:srgbClr val="414C21"/>
                </a:solidFill>
                <a:latin typeface="Gentium Basic"/>
                <a:ea typeface="Gentium Basic"/>
                <a:cs typeface="Gentium Basic"/>
                <a:sym typeface="Gentium Basic"/>
              </a:rPr>
              <a:t> Personalized Customer Experience</a:t>
            </a:r>
            <a:endParaRPr/>
          </a:p>
          <a:p>
            <a:pPr indent="-342900" lvl="0" marL="342900" rtl="0" algn="l">
              <a:lnSpc>
                <a:spcPct val="90000"/>
              </a:lnSpc>
              <a:spcBef>
                <a:spcPts val="1000"/>
              </a:spcBef>
              <a:spcAft>
                <a:spcPts val="0"/>
              </a:spcAft>
              <a:buSzPts val="3400"/>
              <a:buFont typeface="Noto Sans Symbols"/>
              <a:buChar char="✔"/>
            </a:pPr>
            <a:r>
              <a:rPr b="1" lang="en-US" sz="3400">
                <a:solidFill>
                  <a:srgbClr val="414C21"/>
                </a:solidFill>
                <a:latin typeface="Gentium Basic"/>
                <a:ea typeface="Gentium Basic"/>
                <a:cs typeface="Gentium Basic"/>
                <a:sym typeface="Gentium Basic"/>
              </a:rPr>
              <a:t> Exclusive Location near Eunos MRT</a:t>
            </a:r>
            <a:endParaRPr sz="3400">
              <a:latin typeface="Gentium Basic"/>
              <a:ea typeface="Gentium Basic"/>
              <a:cs typeface="Gentium Basic"/>
              <a:sym typeface="Gentium Basic"/>
            </a:endParaRPr>
          </a:p>
        </p:txBody>
      </p:sp>
      <p:pic>
        <p:nvPicPr>
          <p:cNvPr descr="A plate of food with bowls of food and vegetables&#10;&#10;Description automatically generated" id="223" name="Google Shape;223;p6"/>
          <p:cNvPicPr preferRelativeResize="0"/>
          <p:nvPr>
            <p:ph idx="2" type="pic"/>
          </p:nvPr>
        </p:nvPicPr>
        <p:blipFill rotWithShape="1">
          <a:blip r:embed="rId3">
            <a:alphaModFix/>
          </a:blip>
          <a:srcRect b="10399" l="0" r="-3" t="5606"/>
          <a:stretch/>
        </p:blipFill>
        <p:spPr>
          <a:xfrm>
            <a:off x="0" y="0"/>
            <a:ext cx="2725738" cy="3429000"/>
          </a:xfrm>
          <a:prstGeom prst="rect">
            <a:avLst/>
          </a:prstGeom>
          <a:noFill/>
          <a:ln>
            <a:noFill/>
          </a:ln>
        </p:spPr>
      </p:pic>
      <p:pic>
        <p:nvPicPr>
          <p:cNvPr descr="A person holding a plate of food&#10;&#10;Description automatically generated" id="224" name="Google Shape;224;p6"/>
          <p:cNvPicPr preferRelativeResize="0"/>
          <p:nvPr/>
        </p:nvPicPr>
        <p:blipFill rotWithShape="1">
          <a:blip r:embed="rId4">
            <a:alphaModFix/>
          </a:blip>
          <a:srcRect b="6" l="5789" r="4664" t="0"/>
          <a:stretch/>
        </p:blipFill>
        <p:spPr>
          <a:xfrm>
            <a:off x="20" y="3429000"/>
            <a:ext cx="2717581" cy="3429000"/>
          </a:xfrm>
          <a:prstGeom prst="rect">
            <a:avLst/>
          </a:prstGeom>
          <a:noFill/>
          <a:ln>
            <a:noFill/>
          </a:ln>
        </p:spPr>
      </p:pic>
      <p:grpSp>
        <p:nvGrpSpPr>
          <p:cNvPr id="225" name="Google Shape;225;p6"/>
          <p:cNvGrpSpPr/>
          <p:nvPr/>
        </p:nvGrpSpPr>
        <p:grpSpPr>
          <a:xfrm>
            <a:off x="8219584" y="140676"/>
            <a:ext cx="3753894" cy="512467"/>
            <a:chOff x="4189525" y="306952"/>
            <a:chExt cx="3753894" cy="864076"/>
          </a:xfrm>
        </p:grpSpPr>
        <p:pic>
          <p:nvPicPr>
            <p:cNvPr id="226" name="Google Shape;226;p6"/>
            <p:cNvPicPr preferRelativeResize="0"/>
            <p:nvPr/>
          </p:nvPicPr>
          <p:blipFill rotWithShape="1">
            <a:blip r:embed="rId5">
              <a:alphaModFix/>
            </a:blip>
            <a:srcRect b="0" l="0" r="0" t="0"/>
            <a:stretch/>
          </p:blipFill>
          <p:spPr>
            <a:xfrm>
              <a:off x="4189525" y="306952"/>
              <a:ext cx="2880225" cy="864075"/>
            </a:xfrm>
            <a:prstGeom prst="rect">
              <a:avLst/>
            </a:prstGeom>
            <a:noFill/>
            <a:ln>
              <a:noFill/>
            </a:ln>
          </p:spPr>
        </p:pic>
        <p:pic>
          <p:nvPicPr>
            <p:cNvPr id="227" name="Google Shape;227;p6"/>
            <p:cNvPicPr preferRelativeResize="0"/>
            <p:nvPr/>
          </p:nvPicPr>
          <p:blipFill rotWithShape="1">
            <a:blip r:embed="rId6">
              <a:alphaModFix/>
            </a:blip>
            <a:srcRect b="0" l="0" r="0" t="0"/>
            <a:stretch/>
          </p:blipFill>
          <p:spPr>
            <a:xfrm>
              <a:off x="7069750" y="306953"/>
              <a:ext cx="873669" cy="864075"/>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0"/>
          <p:cNvSpPr txBox="1"/>
          <p:nvPr>
            <p:ph type="title"/>
          </p:nvPr>
        </p:nvSpPr>
        <p:spPr>
          <a:xfrm>
            <a:off x="304175" y="313716"/>
            <a:ext cx="10364452"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3300"/>
                </a:solidFill>
                <a:latin typeface="Montserrat SemiBold"/>
                <a:ea typeface="Montserrat SemiBold"/>
                <a:cs typeface="Montserrat SemiBold"/>
                <a:sym typeface="Montserrat SemiBold"/>
              </a:rPr>
              <a:t>      </a:t>
            </a:r>
            <a:r>
              <a:rPr b="1" i="0" lang="en-US" sz="3600" u="none" cap="none" strike="noStrike">
                <a:solidFill>
                  <a:srgbClr val="FF3300"/>
                </a:solidFill>
                <a:latin typeface="Montserrat SemiBold"/>
                <a:ea typeface="Montserrat SemiBold"/>
                <a:cs typeface="Montserrat SemiBold"/>
                <a:sym typeface="Montserrat SemiBold"/>
              </a:rPr>
              <a:t>Landing</a:t>
            </a:r>
            <a:r>
              <a:rPr b="1" i="0" lang="en-US" sz="2800" u="none" cap="none" strike="noStrike">
                <a:solidFill>
                  <a:srgbClr val="FF3300"/>
                </a:solidFill>
                <a:latin typeface="Montserrat SemiBold"/>
                <a:ea typeface="Montserrat SemiBold"/>
                <a:cs typeface="Montserrat SemiBold"/>
                <a:sym typeface="Montserrat SemiBold"/>
              </a:rPr>
              <a:t> Page                                                             </a:t>
            </a:r>
            <a:endParaRPr b="0" i="0" sz="1400" u="none" cap="none" strike="noStrike">
              <a:solidFill>
                <a:srgbClr val="000000"/>
              </a:solidFill>
              <a:latin typeface="Arial"/>
              <a:ea typeface="Arial"/>
              <a:cs typeface="Arial"/>
              <a:sym typeface="Arial"/>
            </a:endParaRPr>
          </a:p>
        </p:txBody>
      </p:sp>
      <p:pic>
        <p:nvPicPr>
          <p:cNvPr id="824" name="Google Shape;824;p60"/>
          <p:cNvPicPr preferRelativeResize="0"/>
          <p:nvPr/>
        </p:nvPicPr>
        <p:blipFill rotWithShape="1">
          <a:blip r:embed="rId3">
            <a:alphaModFix/>
          </a:blip>
          <a:srcRect b="0" l="0" r="0" t="0"/>
          <a:stretch/>
        </p:blipFill>
        <p:spPr>
          <a:xfrm>
            <a:off x="562969" y="1161525"/>
            <a:ext cx="11522640" cy="558433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1"/>
          <p:cNvSpPr txBox="1"/>
          <p:nvPr>
            <p:ph type="title"/>
          </p:nvPr>
        </p:nvSpPr>
        <p:spPr>
          <a:xfrm>
            <a:off x="304175" y="313716"/>
            <a:ext cx="10364452"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3300"/>
                </a:solidFill>
                <a:latin typeface="Montserrat SemiBold"/>
                <a:ea typeface="Montserrat SemiBold"/>
                <a:cs typeface="Montserrat SemiBold"/>
                <a:sym typeface="Montserrat SemiBold"/>
              </a:rPr>
              <a:t>      </a:t>
            </a:r>
            <a:r>
              <a:rPr b="1" i="0" lang="en-US" sz="3600" u="none" cap="none" strike="noStrike">
                <a:solidFill>
                  <a:srgbClr val="FF3300"/>
                </a:solidFill>
                <a:latin typeface="Montserrat SemiBold"/>
                <a:ea typeface="Montserrat SemiBold"/>
                <a:cs typeface="Montserrat SemiBold"/>
                <a:sym typeface="Montserrat SemiBold"/>
              </a:rPr>
              <a:t>Landing</a:t>
            </a:r>
            <a:r>
              <a:rPr b="1" i="0" lang="en-US" sz="2800" u="none" cap="none" strike="noStrike">
                <a:solidFill>
                  <a:srgbClr val="FF3300"/>
                </a:solidFill>
                <a:latin typeface="Montserrat SemiBold"/>
                <a:ea typeface="Montserrat SemiBold"/>
                <a:cs typeface="Montserrat SemiBold"/>
                <a:sym typeface="Montserrat SemiBold"/>
              </a:rPr>
              <a:t> Page                                                             </a:t>
            </a:r>
            <a:endParaRPr b="0" i="0" sz="1400" u="none" cap="none" strike="noStrike">
              <a:solidFill>
                <a:srgbClr val="000000"/>
              </a:solidFill>
              <a:latin typeface="Arial"/>
              <a:ea typeface="Arial"/>
              <a:cs typeface="Arial"/>
              <a:sym typeface="Arial"/>
            </a:endParaRPr>
          </a:p>
        </p:txBody>
      </p:sp>
      <p:pic>
        <p:nvPicPr>
          <p:cNvPr id="830" name="Google Shape;830;p61"/>
          <p:cNvPicPr preferRelativeResize="0"/>
          <p:nvPr/>
        </p:nvPicPr>
        <p:blipFill rotWithShape="1">
          <a:blip r:embed="rId3">
            <a:alphaModFix/>
          </a:blip>
          <a:srcRect b="0" l="0" r="0" t="0"/>
          <a:stretch/>
        </p:blipFill>
        <p:spPr>
          <a:xfrm>
            <a:off x="605994" y="1193544"/>
            <a:ext cx="11470988" cy="557819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2"/>
          <p:cNvSpPr txBox="1"/>
          <p:nvPr/>
        </p:nvSpPr>
        <p:spPr>
          <a:xfrm>
            <a:off x="1473201" y="128329"/>
            <a:ext cx="10003886" cy="646331"/>
          </a:xfrm>
          <a:prstGeom prst="rect">
            <a:avLst/>
          </a:prstGeom>
          <a:noFill/>
          <a:ln>
            <a:noFill/>
          </a:ln>
        </p:spPr>
        <p:txBody>
          <a:bodyPr anchorCtr="0" anchor="t" bIns="45700" lIns="91425" spcFirstLastPara="1" rIns="91425" wrap="square" tIns="45700">
            <a:spAutoFit/>
          </a:bodyPr>
          <a:lstStyle/>
          <a:p>
            <a:pPr indent="-190500" lvl="0" marL="342900" marR="0" rtl="0" algn="ctr">
              <a:lnSpc>
                <a:spcPct val="90000"/>
              </a:lnSpc>
              <a:spcBef>
                <a:spcPts val="0"/>
              </a:spcBef>
              <a:spcAft>
                <a:spcPts val="0"/>
              </a:spcAft>
              <a:buClr>
                <a:srgbClr val="000000"/>
              </a:buClr>
              <a:buSzPts val="2400"/>
              <a:buFont typeface="Arial"/>
              <a:buNone/>
            </a:pPr>
            <a:r>
              <a:rPr b="1" i="0" lang="en-US" sz="4000" u="none" cap="none" strike="noStrike">
                <a:solidFill>
                  <a:srgbClr val="FF3300"/>
                </a:solidFill>
                <a:latin typeface="Montserrat SemiBold"/>
                <a:ea typeface="Montserrat SemiBold"/>
                <a:cs typeface="Montserrat SemiBold"/>
                <a:sym typeface="Montserrat SemiBold"/>
              </a:rPr>
              <a:t>Landing Page</a:t>
            </a:r>
            <a:endParaRPr b="1" i="1" sz="4000" u="none" cap="none" strike="noStrike">
              <a:solidFill>
                <a:srgbClr val="191919"/>
              </a:solidFill>
              <a:latin typeface="Montserrat Medium"/>
              <a:ea typeface="Montserrat Medium"/>
              <a:cs typeface="Montserrat Medium"/>
              <a:sym typeface="Montserrat Medium"/>
            </a:endParaRPr>
          </a:p>
        </p:txBody>
      </p:sp>
      <p:pic>
        <p:nvPicPr>
          <p:cNvPr id="837" name="Google Shape;837;p62"/>
          <p:cNvPicPr preferRelativeResize="0"/>
          <p:nvPr/>
        </p:nvPicPr>
        <p:blipFill rotWithShape="1">
          <a:blip r:embed="rId3">
            <a:alphaModFix/>
          </a:blip>
          <a:srcRect b="0" l="0" r="0" t="0"/>
          <a:stretch/>
        </p:blipFill>
        <p:spPr>
          <a:xfrm>
            <a:off x="1426994" y="911951"/>
            <a:ext cx="3077246" cy="5158649"/>
          </a:xfrm>
          <a:prstGeom prst="rect">
            <a:avLst/>
          </a:prstGeom>
          <a:noFill/>
          <a:ln>
            <a:noFill/>
          </a:ln>
        </p:spPr>
      </p:pic>
      <p:pic>
        <p:nvPicPr>
          <p:cNvPr id="838" name="Google Shape;838;p62"/>
          <p:cNvPicPr preferRelativeResize="0"/>
          <p:nvPr/>
        </p:nvPicPr>
        <p:blipFill rotWithShape="1">
          <a:blip r:embed="rId4">
            <a:alphaModFix/>
          </a:blip>
          <a:srcRect b="0" l="0" r="0" t="0"/>
          <a:stretch/>
        </p:blipFill>
        <p:spPr>
          <a:xfrm>
            <a:off x="4530808" y="911951"/>
            <a:ext cx="3130383" cy="5158649"/>
          </a:xfrm>
          <a:prstGeom prst="rect">
            <a:avLst/>
          </a:prstGeom>
          <a:noFill/>
          <a:ln>
            <a:noFill/>
          </a:ln>
        </p:spPr>
      </p:pic>
      <p:pic>
        <p:nvPicPr>
          <p:cNvPr id="839" name="Google Shape;839;p62"/>
          <p:cNvPicPr preferRelativeResize="0"/>
          <p:nvPr/>
        </p:nvPicPr>
        <p:blipFill rotWithShape="1">
          <a:blip r:embed="rId5">
            <a:alphaModFix/>
          </a:blip>
          <a:srcRect b="0" l="0" r="0" t="0"/>
          <a:stretch/>
        </p:blipFill>
        <p:spPr>
          <a:xfrm>
            <a:off x="7661191" y="911951"/>
            <a:ext cx="3100050" cy="51586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63"/>
          <p:cNvSpPr txBox="1"/>
          <p:nvPr>
            <p:ph idx="4294967295" type="title"/>
          </p:nvPr>
        </p:nvSpPr>
        <p:spPr>
          <a:xfrm>
            <a:off x="0" y="619125"/>
            <a:ext cx="10320338" cy="147161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3300"/>
              </a:buClr>
              <a:buSzPts val="3600"/>
              <a:buFont typeface="Montserrat SemiBold"/>
              <a:buNone/>
            </a:pPr>
            <a:r>
              <a:rPr b="1" i="0" lang="en-US" sz="3600" u="none" cap="none" strike="noStrike">
                <a:solidFill>
                  <a:srgbClr val="FF3300"/>
                </a:solidFill>
                <a:latin typeface="Montserrat SemiBold"/>
                <a:ea typeface="Montserrat SemiBold"/>
                <a:cs typeface="Montserrat SemiBold"/>
                <a:sym typeface="Montserrat SemiBold"/>
              </a:rPr>
              <a:t>                 </a:t>
            </a:r>
            <a:endParaRPr/>
          </a:p>
        </p:txBody>
      </p:sp>
      <p:sp>
        <p:nvSpPr>
          <p:cNvPr id="846" name="Google Shape;846;p63"/>
          <p:cNvSpPr txBox="1"/>
          <p:nvPr/>
        </p:nvSpPr>
        <p:spPr>
          <a:xfrm>
            <a:off x="1827263" y="142924"/>
            <a:ext cx="9675223" cy="590931"/>
          </a:xfrm>
          <a:prstGeom prst="rect">
            <a:avLst/>
          </a:prstGeom>
          <a:noFill/>
          <a:ln>
            <a:noFill/>
          </a:ln>
        </p:spPr>
        <p:txBody>
          <a:bodyPr anchorCtr="0" anchor="t" bIns="45700" lIns="91425" spcFirstLastPara="1" rIns="91425" wrap="square" tIns="45700">
            <a:spAutoFit/>
          </a:bodyPr>
          <a:lstStyle/>
          <a:p>
            <a:pPr indent="-190500" lvl="0" marL="342900" marR="0" rtl="0" algn="ctr">
              <a:lnSpc>
                <a:spcPct val="90000"/>
              </a:lnSpc>
              <a:spcBef>
                <a:spcPts val="0"/>
              </a:spcBef>
              <a:spcAft>
                <a:spcPts val="0"/>
              </a:spcAft>
              <a:buClr>
                <a:srgbClr val="000000"/>
              </a:buClr>
              <a:buSzPts val="2400"/>
              <a:buFont typeface="Arial"/>
              <a:buNone/>
            </a:pPr>
            <a:r>
              <a:rPr b="1" i="0" lang="en-US" sz="3600" u="none" cap="none" strike="noStrike">
                <a:solidFill>
                  <a:srgbClr val="FF3300"/>
                </a:solidFill>
                <a:latin typeface="Montserrat SemiBold"/>
                <a:ea typeface="Montserrat SemiBold"/>
                <a:cs typeface="Montserrat SemiBold"/>
                <a:sym typeface="Montserrat SemiBold"/>
              </a:rPr>
              <a:t>Landing Page</a:t>
            </a:r>
            <a:endParaRPr b="0" i="1" sz="3600" u="none" cap="none" strike="noStrike">
              <a:solidFill>
                <a:srgbClr val="191919"/>
              </a:solidFill>
              <a:latin typeface="Montserrat Medium"/>
              <a:ea typeface="Montserrat Medium"/>
              <a:cs typeface="Montserrat Medium"/>
              <a:sym typeface="Montserrat Medium"/>
            </a:endParaRPr>
          </a:p>
        </p:txBody>
      </p:sp>
      <p:pic>
        <p:nvPicPr>
          <p:cNvPr id="847" name="Google Shape;847;p63"/>
          <p:cNvPicPr preferRelativeResize="0"/>
          <p:nvPr/>
        </p:nvPicPr>
        <p:blipFill rotWithShape="1">
          <a:blip r:embed="rId3">
            <a:alphaModFix/>
          </a:blip>
          <a:srcRect b="0" l="0" r="0" t="0"/>
          <a:stretch/>
        </p:blipFill>
        <p:spPr>
          <a:xfrm>
            <a:off x="1411747" y="674522"/>
            <a:ext cx="3387795" cy="5048655"/>
          </a:xfrm>
          <a:prstGeom prst="rect">
            <a:avLst/>
          </a:prstGeom>
          <a:noFill/>
          <a:ln>
            <a:noFill/>
          </a:ln>
        </p:spPr>
      </p:pic>
      <p:pic>
        <p:nvPicPr>
          <p:cNvPr id="848" name="Google Shape;848;p63"/>
          <p:cNvPicPr preferRelativeResize="0"/>
          <p:nvPr/>
        </p:nvPicPr>
        <p:blipFill rotWithShape="1">
          <a:blip r:embed="rId4">
            <a:alphaModFix/>
          </a:blip>
          <a:srcRect b="0" l="0" r="0" t="0"/>
          <a:stretch/>
        </p:blipFill>
        <p:spPr>
          <a:xfrm>
            <a:off x="4586699" y="665288"/>
            <a:ext cx="3501958" cy="5048656"/>
          </a:xfrm>
          <a:prstGeom prst="rect">
            <a:avLst/>
          </a:prstGeom>
          <a:noFill/>
          <a:ln>
            <a:noFill/>
          </a:ln>
        </p:spPr>
      </p:pic>
      <p:pic>
        <p:nvPicPr>
          <p:cNvPr id="849" name="Google Shape;849;p63"/>
          <p:cNvPicPr preferRelativeResize="0"/>
          <p:nvPr/>
        </p:nvPicPr>
        <p:blipFill rotWithShape="1">
          <a:blip r:embed="rId5">
            <a:alphaModFix/>
          </a:blip>
          <a:srcRect b="0" l="0" r="0" t="0"/>
          <a:stretch/>
        </p:blipFill>
        <p:spPr>
          <a:xfrm>
            <a:off x="7605302" y="656056"/>
            <a:ext cx="3640714" cy="506712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descr="A plant in a pot&#10;&#10;Description automatically generated" id="855" name="Google Shape;855;p64"/>
          <p:cNvPicPr preferRelativeResize="0"/>
          <p:nvPr/>
        </p:nvPicPr>
        <p:blipFill rotWithShape="1">
          <a:blip r:embed="rId3">
            <a:alphaModFix/>
          </a:blip>
          <a:srcRect b="0" l="0" r="0" t="0"/>
          <a:stretch/>
        </p:blipFill>
        <p:spPr>
          <a:xfrm>
            <a:off x="1620730" y="588197"/>
            <a:ext cx="9726296" cy="5446725"/>
          </a:xfrm>
          <a:prstGeom prst="roundRect">
            <a:avLst>
              <a:gd fmla="val 11111" name="adj"/>
            </a:avLst>
          </a:prstGeom>
          <a:noFill/>
          <a:ln cap="rnd" cmpd="sng" w="190500">
            <a:solidFill>
              <a:srgbClr val="C8C6BD"/>
            </a:solidFill>
            <a:prstDash val="solid"/>
            <a:round/>
            <a:headEnd len="sm" w="sm" type="none"/>
            <a:tailEnd len="sm" w="sm" type="none"/>
          </a:ln>
          <a:effectLst>
            <a:outerShdw blurRad="101600" rotWithShape="0" algn="tl" dir="7200000" dist="50800">
              <a:srgbClr val="000000">
                <a:alpha val="4470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232" name="Shape 232"/>
        <p:cNvGrpSpPr/>
        <p:nvPr/>
      </p:nvGrpSpPr>
      <p:grpSpPr>
        <a:xfrm>
          <a:off x="0" y="0"/>
          <a:ext cx="0" cy="0"/>
          <a:chOff x="0" y="0"/>
          <a:chExt cx="0" cy="0"/>
        </a:xfrm>
      </p:grpSpPr>
      <p:sp>
        <p:nvSpPr>
          <p:cNvPr id="233" name="Google Shape;233;p7"/>
          <p:cNvSpPr txBox="1"/>
          <p:nvPr>
            <p:ph type="title"/>
          </p:nvPr>
        </p:nvSpPr>
        <p:spPr>
          <a:xfrm>
            <a:off x="1843391" y="328112"/>
            <a:ext cx="9077158" cy="1596482"/>
          </a:xfrm>
          <a:prstGeom prst="rect">
            <a:avLst/>
          </a:prstGeom>
          <a:noFill/>
          <a:ln>
            <a:noFill/>
          </a:ln>
        </p:spPr>
        <p:txBody>
          <a:bodyPr anchorCtr="0" anchor="t"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orben"/>
              <a:buNone/>
            </a:pPr>
            <a:r>
              <a:rPr b="1" lang="en-US" sz="4900">
                <a:solidFill>
                  <a:srgbClr val="FF0000"/>
                </a:solidFill>
                <a:latin typeface="Corben"/>
                <a:ea typeface="Corben"/>
                <a:cs typeface="Corben"/>
                <a:sym typeface="Corben"/>
              </a:rPr>
              <a:t>Problem Statement</a:t>
            </a:r>
            <a:br>
              <a:rPr lang="en-US">
                <a:solidFill>
                  <a:schemeClr val="lt1"/>
                </a:solidFill>
              </a:rPr>
            </a:br>
            <a:r>
              <a:rPr b="1" lang="en-US">
                <a:latin typeface="Gentium Basic"/>
                <a:ea typeface="Gentium Basic"/>
                <a:cs typeface="Gentium Basic"/>
                <a:sym typeface="Gentium Basic"/>
              </a:rPr>
              <a:t>Business declined due to the impact of the COVID-19 pandemic and the increase of WFH. </a:t>
            </a:r>
            <a:endParaRPr b="1" sz="3100">
              <a:latin typeface="Gentium Basic"/>
              <a:ea typeface="Gentium Basic"/>
              <a:cs typeface="Gentium Basic"/>
              <a:sym typeface="Gentium Basic"/>
            </a:endParaRPr>
          </a:p>
        </p:txBody>
      </p:sp>
      <p:sp>
        <p:nvSpPr>
          <p:cNvPr id="234" name="Google Shape;234;p7"/>
          <p:cNvSpPr/>
          <p:nvPr/>
        </p:nvSpPr>
        <p:spPr>
          <a:xfrm>
            <a:off x="1843391" y="2148956"/>
            <a:ext cx="4252608" cy="4697128"/>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ctr">
              <a:lnSpc>
                <a:spcPct val="130000"/>
              </a:lnSpc>
              <a:spcBef>
                <a:spcPts val="0"/>
              </a:spcBef>
              <a:spcAft>
                <a:spcPts val="0"/>
              </a:spcAft>
              <a:buNone/>
            </a:pPr>
            <a:r>
              <a:rPr b="1" i="0" lang="en-US" sz="3600" u="none" cap="none" strike="noStrike">
                <a:solidFill>
                  <a:srgbClr val="FF0000"/>
                </a:solidFill>
                <a:latin typeface="Gentium Basic"/>
                <a:ea typeface="Gentium Basic"/>
                <a:cs typeface="Gentium Basic"/>
                <a:sym typeface="Gentium Basic"/>
              </a:rPr>
              <a:t>Pain Point</a:t>
            </a:r>
            <a:endParaRPr/>
          </a:p>
          <a:p>
            <a:pPr indent="0" lvl="0" marL="0" marR="0" rtl="0" algn="ctr">
              <a:lnSpc>
                <a:spcPct val="130000"/>
              </a:lnSpc>
              <a:spcBef>
                <a:spcPts val="0"/>
              </a:spcBef>
              <a:spcAft>
                <a:spcPts val="0"/>
              </a:spcAft>
              <a:buNone/>
            </a:pPr>
            <a:r>
              <a:rPr b="0" i="0" lang="en-US" sz="2300" u="none" cap="none" strike="noStrike">
                <a:solidFill>
                  <a:schemeClr val="dk1"/>
                </a:solidFill>
                <a:latin typeface="Gentium Basic"/>
                <a:ea typeface="Gentium Basic"/>
                <a:cs typeface="Gentium Basic"/>
                <a:sym typeface="Gentium Basic"/>
              </a:rPr>
              <a:t>Decline in orders due to remote work policies.</a:t>
            </a:r>
            <a:endParaRPr/>
          </a:p>
          <a:p>
            <a:pPr indent="0" lvl="0" marL="0" marR="0" rtl="0" algn="ctr">
              <a:lnSpc>
                <a:spcPct val="130000"/>
              </a:lnSpc>
              <a:spcBef>
                <a:spcPts val="0"/>
              </a:spcBef>
              <a:spcAft>
                <a:spcPts val="0"/>
              </a:spcAft>
              <a:buNone/>
            </a:pPr>
            <a:r>
              <a:rPr b="0" i="0" lang="en-US" sz="2300" u="none" cap="none" strike="noStrike">
                <a:solidFill>
                  <a:schemeClr val="dk1"/>
                </a:solidFill>
                <a:latin typeface="Gentium Basic"/>
                <a:ea typeface="Gentium Basic"/>
                <a:cs typeface="Gentium Basic"/>
                <a:sym typeface="Gentium Basic"/>
              </a:rPr>
              <a:t>Need to boost delivery and catering services to adapt to changing customer preferences.</a:t>
            </a:r>
            <a:endParaRPr/>
          </a:p>
          <a:p>
            <a:pPr indent="0" lvl="0" marL="0" marR="0" rtl="0" algn="ctr">
              <a:lnSpc>
                <a:spcPct val="130000"/>
              </a:lnSpc>
              <a:spcBef>
                <a:spcPts val="0"/>
              </a:spcBef>
              <a:spcAft>
                <a:spcPts val="0"/>
              </a:spcAft>
              <a:buNone/>
            </a:pPr>
            <a:r>
              <a:rPr b="0" i="0" lang="en-US" sz="2300" u="none" cap="none" strike="noStrike">
                <a:solidFill>
                  <a:schemeClr val="dk1"/>
                </a:solidFill>
                <a:latin typeface="Gentium Basic"/>
                <a:ea typeface="Gentium Basic"/>
                <a:cs typeface="Gentium Basic"/>
                <a:sym typeface="Gentium Basic"/>
              </a:rPr>
              <a:t>Difficulty attracting customer attention and loyalty without in-person dining experiences</a:t>
            </a:r>
            <a:r>
              <a:rPr b="1" i="0" lang="en-US" sz="2100" u="none" cap="none" strike="noStrike">
                <a:solidFill>
                  <a:schemeClr val="dk1"/>
                </a:solidFill>
                <a:latin typeface="Gentium Basic"/>
                <a:ea typeface="Gentium Basic"/>
                <a:cs typeface="Gentium Basic"/>
                <a:sym typeface="Gentium Basic"/>
              </a:rPr>
              <a:t>.</a:t>
            </a:r>
            <a:endParaRPr/>
          </a:p>
          <a:p>
            <a:pPr indent="0" lvl="0" marL="0" marR="0" rtl="0" algn="l">
              <a:lnSpc>
                <a:spcPct val="130000"/>
              </a:lnSpc>
              <a:spcBef>
                <a:spcPts val="0"/>
              </a:spcBef>
              <a:spcAft>
                <a:spcPts val="0"/>
              </a:spcAft>
              <a:buNone/>
            </a:pPr>
            <a:r>
              <a:t/>
            </a:r>
            <a:endParaRPr b="1" i="0" sz="2100" u="none" cap="none" strike="noStrike">
              <a:solidFill>
                <a:schemeClr val="dk1"/>
              </a:solidFill>
              <a:latin typeface="Gentium Basic"/>
              <a:ea typeface="Gentium Basic"/>
              <a:cs typeface="Gentium Basic"/>
              <a:sym typeface="Gentium Basic"/>
            </a:endParaRPr>
          </a:p>
          <a:p>
            <a:pPr indent="-257175" lvl="0" marL="285750" marR="0" rtl="0" algn="l">
              <a:lnSpc>
                <a:spcPct val="80000"/>
              </a:lnSpc>
              <a:spcBef>
                <a:spcPts val="0"/>
              </a:spcBef>
              <a:spcAft>
                <a:spcPts val="0"/>
              </a:spcAft>
              <a:buClr>
                <a:schemeClr val="dk1"/>
              </a:buClr>
              <a:buSzPts val="450"/>
              <a:buFont typeface="Arial"/>
              <a:buNone/>
            </a:pPr>
            <a:r>
              <a:t/>
            </a:r>
            <a:endParaRPr b="0" i="0" sz="450" u="none" cap="none" strike="noStrike">
              <a:solidFill>
                <a:schemeClr val="dk1"/>
              </a:solidFill>
              <a:latin typeface="Century Gothic"/>
              <a:ea typeface="Century Gothic"/>
              <a:cs typeface="Century Gothic"/>
              <a:sym typeface="Century Gothic"/>
            </a:endParaRPr>
          </a:p>
        </p:txBody>
      </p:sp>
      <p:sp>
        <p:nvSpPr>
          <p:cNvPr id="235" name="Google Shape;235;p7"/>
          <p:cNvSpPr/>
          <p:nvPr/>
        </p:nvSpPr>
        <p:spPr>
          <a:xfrm>
            <a:off x="6174378" y="2160872"/>
            <a:ext cx="4824548" cy="4697128"/>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4" marL="1828800" marR="0" rtl="0" algn="l">
              <a:spcBef>
                <a:spcPts val="0"/>
              </a:spcBef>
              <a:spcAft>
                <a:spcPts val="0"/>
              </a:spcAft>
              <a:buNone/>
            </a:pPr>
            <a:r>
              <a:rPr b="1" i="0" lang="en-US" sz="3600" u="none" cap="none" strike="noStrike">
                <a:solidFill>
                  <a:srgbClr val="0033CC"/>
                </a:solidFill>
                <a:latin typeface="Gentium Basic"/>
                <a:ea typeface="Gentium Basic"/>
                <a:cs typeface="Gentium Basic"/>
                <a:sym typeface="Gentium Basic"/>
              </a:rPr>
              <a:t>Goals</a:t>
            </a:r>
            <a:endParaRPr/>
          </a:p>
          <a:p>
            <a:pPr indent="0" lvl="0" marL="0" marR="0" rtl="0" algn="ctr">
              <a:spcBef>
                <a:spcPts val="0"/>
              </a:spcBef>
              <a:spcAft>
                <a:spcPts val="0"/>
              </a:spcAft>
              <a:buNone/>
            </a:pPr>
            <a:r>
              <a:rPr b="0" i="0" lang="en-US" sz="2500" u="none" cap="none" strike="noStrike">
                <a:solidFill>
                  <a:schemeClr val="dk1"/>
                </a:solidFill>
                <a:latin typeface="Gentium Basic"/>
                <a:ea typeface="Gentium Basic"/>
                <a:cs typeface="Gentium Basic"/>
                <a:sym typeface="Gentium Basic"/>
              </a:rPr>
              <a:t>Increase revenue from delivery and catering services.</a:t>
            </a:r>
            <a:endParaRPr/>
          </a:p>
          <a:p>
            <a:pPr indent="0" lvl="0" marL="0" marR="0" rtl="0" algn="ctr">
              <a:spcBef>
                <a:spcPts val="0"/>
              </a:spcBef>
              <a:spcAft>
                <a:spcPts val="0"/>
              </a:spcAft>
              <a:buNone/>
            </a:pPr>
            <a:r>
              <a:rPr b="0" i="0" lang="en-US" sz="2500" u="none" cap="none" strike="noStrike">
                <a:solidFill>
                  <a:schemeClr val="dk1"/>
                </a:solidFill>
                <a:latin typeface="Gentium Basic"/>
                <a:ea typeface="Gentium Basic"/>
                <a:cs typeface="Gentium Basic"/>
                <a:sym typeface="Gentium Basic"/>
              </a:rPr>
              <a:t>Improve online visibility and engagement.</a:t>
            </a:r>
            <a:endParaRPr/>
          </a:p>
          <a:p>
            <a:pPr indent="0" lvl="0" marL="0" marR="0" rtl="0" algn="ctr">
              <a:spcBef>
                <a:spcPts val="0"/>
              </a:spcBef>
              <a:spcAft>
                <a:spcPts val="0"/>
              </a:spcAft>
              <a:buNone/>
            </a:pPr>
            <a:r>
              <a:rPr b="0" i="0" lang="en-US" sz="2500" u="none" cap="none" strike="noStrike">
                <a:solidFill>
                  <a:schemeClr val="dk1"/>
                </a:solidFill>
                <a:latin typeface="Gentium Basic"/>
                <a:ea typeface="Gentium Basic"/>
                <a:cs typeface="Gentium Basic"/>
                <a:sym typeface="Gentium Basic"/>
              </a:rPr>
              <a:t>Enhance customer retention through loyalty programs.</a:t>
            </a:r>
            <a:endParaRPr/>
          </a:p>
          <a:p>
            <a:pPr indent="0" lvl="0" marL="0" marR="0" rtl="0" algn="ctr">
              <a:spcBef>
                <a:spcPts val="0"/>
              </a:spcBef>
              <a:spcAft>
                <a:spcPts val="0"/>
              </a:spcAft>
              <a:buNone/>
            </a:pPr>
            <a:r>
              <a:rPr b="0" i="0" lang="en-US" sz="2500" u="none" cap="none" strike="noStrike">
                <a:solidFill>
                  <a:schemeClr val="dk1"/>
                </a:solidFill>
                <a:latin typeface="Gentium Basic"/>
                <a:ea typeface="Gentium Basic"/>
                <a:cs typeface="Gentium Basic"/>
                <a:sym typeface="Gentium Basic"/>
              </a:rPr>
              <a:t>Optimize menu offerings and pricing strategy.</a:t>
            </a:r>
            <a:endParaRPr/>
          </a:p>
          <a:p>
            <a:pPr indent="0" lvl="0" marL="0" marR="0" rtl="0" algn="ctr">
              <a:spcBef>
                <a:spcPts val="0"/>
              </a:spcBef>
              <a:spcAft>
                <a:spcPts val="0"/>
              </a:spcAft>
              <a:buNone/>
            </a:pPr>
            <a:r>
              <a:rPr b="0" i="0" lang="en-US" sz="2500" u="none" cap="none" strike="noStrike">
                <a:solidFill>
                  <a:schemeClr val="dk1"/>
                </a:solidFill>
                <a:latin typeface="Gentium Basic"/>
                <a:ea typeface="Gentium Basic"/>
                <a:cs typeface="Gentium Basic"/>
                <a:sym typeface="Gentium Basic"/>
              </a:rPr>
              <a:t>Improve operational efficiency for better service quality.</a:t>
            </a:r>
            <a:endParaRPr b="0" i="0" sz="2500" u="none" cap="none" strike="noStrike">
              <a:solidFill>
                <a:schemeClr val="dk1"/>
              </a:solidFill>
              <a:latin typeface="Gentium Basic"/>
              <a:ea typeface="Gentium Basic"/>
              <a:cs typeface="Gentium Basic"/>
              <a:sym typeface="Gentium Bas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8"/>
          <p:cNvSpPr txBox="1"/>
          <p:nvPr/>
        </p:nvSpPr>
        <p:spPr>
          <a:xfrm>
            <a:off x="1578429" y="3244334"/>
            <a:ext cx="9525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7200" u="none" cap="none" strike="noStrike">
                <a:solidFill>
                  <a:schemeClr val="dk1"/>
                </a:solidFill>
                <a:latin typeface="Montserrat SemiBold"/>
                <a:ea typeface="Montserrat SemiBold"/>
                <a:cs typeface="Montserrat SemiBold"/>
                <a:sym typeface="Montserrat SemiBold"/>
              </a:rPr>
              <a:t> Marketing Plan</a:t>
            </a:r>
            <a:endParaRPr/>
          </a:p>
        </p:txBody>
      </p:sp>
      <p:grpSp>
        <p:nvGrpSpPr>
          <p:cNvPr id="241" name="Google Shape;241;p8"/>
          <p:cNvGrpSpPr/>
          <p:nvPr/>
        </p:nvGrpSpPr>
        <p:grpSpPr>
          <a:xfrm>
            <a:off x="1976845" y="1445623"/>
            <a:ext cx="4841965" cy="1393371"/>
            <a:chOff x="4189525" y="306952"/>
            <a:chExt cx="3753894" cy="864076"/>
          </a:xfrm>
        </p:grpSpPr>
        <p:pic>
          <p:nvPicPr>
            <p:cNvPr id="242" name="Google Shape;242;p8"/>
            <p:cNvPicPr preferRelativeResize="0"/>
            <p:nvPr/>
          </p:nvPicPr>
          <p:blipFill rotWithShape="1">
            <a:blip r:embed="rId3">
              <a:alphaModFix/>
            </a:blip>
            <a:srcRect b="0" l="0" r="0" t="0"/>
            <a:stretch/>
          </p:blipFill>
          <p:spPr>
            <a:xfrm>
              <a:off x="4189525" y="306952"/>
              <a:ext cx="2880225" cy="864075"/>
            </a:xfrm>
            <a:prstGeom prst="rect">
              <a:avLst/>
            </a:prstGeom>
            <a:noFill/>
            <a:ln>
              <a:noFill/>
            </a:ln>
          </p:spPr>
        </p:pic>
        <p:pic>
          <p:nvPicPr>
            <p:cNvPr id="243" name="Google Shape;243;p8"/>
            <p:cNvPicPr preferRelativeResize="0"/>
            <p:nvPr/>
          </p:nvPicPr>
          <p:blipFill rotWithShape="1">
            <a:blip r:embed="rId4">
              <a:alphaModFix/>
            </a:blip>
            <a:srcRect b="0" l="0" r="0" t="0"/>
            <a:stretch/>
          </p:blipFill>
          <p:spPr>
            <a:xfrm>
              <a:off x="7069750" y="306953"/>
              <a:ext cx="873669" cy="86407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9"/>
          <p:cNvSpPr txBox="1"/>
          <p:nvPr>
            <p:ph type="title"/>
          </p:nvPr>
        </p:nvSpPr>
        <p:spPr>
          <a:xfrm>
            <a:off x="1701188" y="326572"/>
            <a:ext cx="9587298" cy="859972"/>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FF0000"/>
              </a:buClr>
              <a:buSzPct val="100000"/>
              <a:buFont typeface="Century Gothic"/>
              <a:buNone/>
            </a:pPr>
            <a:r>
              <a:rPr b="1" lang="en-US" sz="5400">
                <a:solidFill>
                  <a:srgbClr val="FF0000"/>
                </a:solidFill>
              </a:rPr>
              <a:t>MARKET PLACE</a:t>
            </a:r>
            <a:endParaRPr/>
          </a:p>
        </p:txBody>
      </p:sp>
      <p:sp>
        <p:nvSpPr>
          <p:cNvPr id="249" name="Google Shape;249;p9"/>
          <p:cNvSpPr txBox="1"/>
          <p:nvPr>
            <p:ph idx="1" type="body"/>
          </p:nvPr>
        </p:nvSpPr>
        <p:spPr>
          <a:xfrm>
            <a:off x="6323011" y="1186544"/>
            <a:ext cx="5455331" cy="4819951"/>
          </a:xfrm>
          <a:prstGeom prst="rect">
            <a:avLst/>
          </a:prstGeom>
          <a:noFill/>
          <a:ln>
            <a:noFill/>
          </a:ln>
        </p:spPr>
        <p:txBody>
          <a:bodyPr anchorCtr="0" anchor="ctr" bIns="45700" lIns="91425" spcFirstLastPara="1" rIns="91425" wrap="square" tIns="45700">
            <a:normAutofit fontScale="25000" lnSpcReduction="20000"/>
          </a:bodyPr>
          <a:lstStyle/>
          <a:p>
            <a:pPr indent="-314325" lvl="0" marL="342900" rtl="0" algn="l">
              <a:spcBef>
                <a:spcPts val="0"/>
              </a:spcBef>
              <a:spcAft>
                <a:spcPts val="0"/>
              </a:spcAft>
              <a:buSzPct val="100000"/>
              <a:buNone/>
            </a:pPr>
            <a:r>
              <a:t/>
            </a:r>
            <a:endParaRPr b="1" i="0" sz="1800" u="none" cap="none" strike="noStrike">
              <a:solidFill>
                <a:srgbClr val="191919"/>
              </a:solidFill>
              <a:latin typeface="Montserrat"/>
              <a:ea typeface="Montserrat"/>
              <a:cs typeface="Montserrat"/>
              <a:sym typeface="Montserrat"/>
            </a:endParaRPr>
          </a:p>
          <a:p>
            <a:pPr indent="-314325" lvl="0" marL="342900" rtl="0" algn="l">
              <a:spcBef>
                <a:spcPts val="1000"/>
              </a:spcBef>
              <a:spcAft>
                <a:spcPts val="0"/>
              </a:spcAft>
              <a:buSzPct val="100000"/>
              <a:buNone/>
            </a:pPr>
            <a:r>
              <a:t/>
            </a:r>
            <a:endParaRPr b="1">
              <a:solidFill>
                <a:srgbClr val="191919"/>
              </a:solidFill>
              <a:latin typeface="Montserrat"/>
              <a:ea typeface="Montserrat"/>
              <a:cs typeface="Montserrat"/>
              <a:sym typeface="Montserrat"/>
            </a:endParaRPr>
          </a:p>
          <a:p>
            <a:pPr indent="-314325" lvl="0" marL="342900" rtl="0" algn="l">
              <a:spcBef>
                <a:spcPts val="1000"/>
              </a:spcBef>
              <a:spcAft>
                <a:spcPts val="0"/>
              </a:spcAft>
              <a:buSzPct val="100000"/>
              <a:buNone/>
            </a:pPr>
            <a:r>
              <a:t/>
            </a:r>
            <a:endParaRPr b="1" i="0" sz="1800" u="none" cap="none" strike="noStrike">
              <a:solidFill>
                <a:srgbClr val="191919"/>
              </a:solidFill>
              <a:latin typeface="Montserrat"/>
              <a:ea typeface="Montserrat"/>
              <a:cs typeface="Montserrat"/>
              <a:sym typeface="Montserrat"/>
            </a:endParaRPr>
          </a:p>
          <a:p>
            <a:pPr indent="0" lvl="0" marL="0" rtl="0" algn="l">
              <a:spcBef>
                <a:spcPts val="1000"/>
              </a:spcBef>
              <a:spcAft>
                <a:spcPts val="0"/>
              </a:spcAft>
              <a:buSzPct val="100000"/>
              <a:buNone/>
            </a:pPr>
            <a:r>
              <a:t/>
            </a:r>
            <a:endParaRPr b="1" i="0" sz="1800" u="none" cap="none" strike="noStrike">
              <a:solidFill>
                <a:srgbClr val="191919"/>
              </a:solidFill>
              <a:latin typeface="Montserrat"/>
              <a:ea typeface="Montserrat"/>
              <a:cs typeface="Montserrat"/>
              <a:sym typeface="Montserrat"/>
            </a:endParaRPr>
          </a:p>
          <a:p>
            <a:pPr indent="0" lvl="0" marL="0" rtl="0" algn="l">
              <a:spcBef>
                <a:spcPts val="1000"/>
              </a:spcBef>
              <a:spcAft>
                <a:spcPts val="0"/>
              </a:spcAft>
              <a:buSzPct val="100000"/>
              <a:buNone/>
            </a:pPr>
            <a:r>
              <a:t/>
            </a:r>
            <a:endParaRPr b="1">
              <a:solidFill>
                <a:srgbClr val="191919"/>
              </a:solidFill>
              <a:latin typeface="Montserrat"/>
              <a:ea typeface="Montserrat"/>
              <a:cs typeface="Montserrat"/>
              <a:sym typeface="Montserrat"/>
            </a:endParaRPr>
          </a:p>
          <a:p>
            <a:pPr indent="0" lvl="0" marL="0" rtl="0" algn="l">
              <a:spcBef>
                <a:spcPts val="1000"/>
              </a:spcBef>
              <a:spcAft>
                <a:spcPts val="0"/>
              </a:spcAft>
              <a:buSzPct val="100000"/>
              <a:buNone/>
            </a:pPr>
            <a:r>
              <a:t/>
            </a:r>
            <a:endParaRPr b="1" i="0" sz="2000" u="none" cap="none" strike="noStrike">
              <a:solidFill>
                <a:srgbClr val="A65E11"/>
              </a:solidFill>
              <a:latin typeface="Arial"/>
              <a:ea typeface="Arial"/>
              <a:cs typeface="Arial"/>
              <a:sym typeface="Arial"/>
            </a:endParaRPr>
          </a:p>
          <a:p>
            <a:pPr indent="0" lvl="0" marL="0" rtl="0" algn="l">
              <a:spcBef>
                <a:spcPts val="1000"/>
              </a:spcBef>
              <a:spcAft>
                <a:spcPts val="0"/>
              </a:spcAft>
              <a:buSzPct val="100000"/>
              <a:buNone/>
            </a:pPr>
            <a:r>
              <a:t/>
            </a:r>
            <a:endParaRPr b="1" sz="2000">
              <a:solidFill>
                <a:srgbClr val="A65E11"/>
              </a:solidFill>
              <a:latin typeface="Arial"/>
              <a:ea typeface="Arial"/>
              <a:cs typeface="Arial"/>
              <a:sym typeface="Arial"/>
            </a:endParaRPr>
          </a:p>
          <a:p>
            <a:pPr indent="0" lvl="0" marL="0" rtl="0" algn="l">
              <a:spcBef>
                <a:spcPts val="1000"/>
              </a:spcBef>
              <a:spcAft>
                <a:spcPts val="0"/>
              </a:spcAft>
              <a:buSzPct val="100000"/>
              <a:buNone/>
            </a:pPr>
            <a:r>
              <a:t/>
            </a:r>
            <a:endParaRPr b="1" i="0" sz="2000" u="none" cap="none" strike="noStrike">
              <a:solidFill>
                <a:srgbClr val="A65E11"/>
              </a:solidFill>
              <a:latin typeface="Arial"/>
              <a:ea typeface="Arial"/>
              <a:cs typeface="Arial"/>
              <a:sym typeface="Arial"/>
            </a:endParaRPr>
          </a:p>
          <a:p>
            <a:pPr indent="0" lvl="0" marL="0" rtl="0" algn="l">
              <a:spcBef>
                <a:spcPts val="1000"/>
              </a:spcBef>
              <a:spcAft>
                <a:spcPts val="0"/>
              </a:spcAft>
              <a:buSzPct val="100000"/>
              <a:buNone/>
            </a:pPr>
            <a:r>
              <a:t/>
            </a:r>
            <a:endParaRPr b="1" sz="2000">
              <a:solidFill>
                <a:srgbClr val="A65E11"/>
              </a:solidFill>
              <a:latin typeface="Arial"/>
              <a:ea typeface="Arial"/>
              <a:cs typeface="Arial"/>
              <a:sym typeface="Arial"/>
            </a:endParaRPr>
          </a:p>
          <a:p>
            <a:pPr indent="0" lvl="0" marL="0" rtl="0" algn="l">
              <a:spcBef>
                <a:spcPts val="1000"/>
              </a:spcBef>
              <a:spcAft>
                <a:spcPts val="0"/>
              </a:spcAft>
              <a:buSzPct val="100000"/>
              <a:buNone/>
            </a:pPr>
            <a:r>
              <a:t/>
            </a:r>
            <a:endParaRPr b="1" i="0" sz="2000" u="none" cap="none" strike="noStrike">
              <a:solidFill>
                <a:srgbClr val="A65E11"/>
              </a:solidFill>
              <a:latin typeface="Arial"/>
              <a:ea typeface="Arial"/>
              <a:cs typeface="Arial"/>
              <a:sym typeface="Arial"/>
            </a:endParaRPr>
          </a:p>
          <a:p>
            <a:pPr indent="0" lvl="0" marL="0" rtl="0" algn="l">
              <a:spcBef>
                <a:spcPts val="1000"/>
              </a:spcBef>
              <a:spcAft>
                <a:spcPts val="0"/>
              </a:spcAft>
              <a:buSzPct val="100000"/>
              <a:buNone/>
            </a:pPr>
            <a:r>
              <a:t/>
            </a:r>
            <a:endParaRPr b="1" sz="2000">
              <a:solidFill>
                <a:srgbClr val="A65E11"/>
              </a:solidFill>
              <a:latin typeface="Arial"/>
              <a:ea typeface="Arial"/>
              <a:cs typeface="Arial"/>
              <a:sym typeface="Arial"/>
            </a:endParaRPr>
          </a:p>
          <a:p>
            <a:pPr indent="0" lvl="0" marL="0" rtl="0" algn="l">
              <a:spcBef>
                <a:spcPts val="1000"/>
              </a:spcBef>
              <a:spcAft>
                <a:spcPts val="0"/>
              </a:spcAft>
              <a:buSzPct val="100000"/>
              <a:buNone/>
            </a:pPr>
            <a:r>
              <a:t/>
            </a:r>
            <a:endParaRPr b="1" i="0" sz="2000" u="none" cap="none" strike="noStrike">
              <a:solidFill>
                <a:srgbClr val="A65E11"/>
              </a:solidFill>
              <a:latin typeface="Arial"/>
              <a:ea typeface="Arial"/>
              <a:cs typeface="Arial"/>
              <a:sym typeface="Arial"/>
            </a:endParaRPr>
          </a:p>
          <a:p>
            <a:pPr indent="0" lvl="0" marL="0" rtl="0" algn="l">
              <a:spcBef>
                <a:spcPts val="1000"/>
              </a:spcBef>
              <a:spcAft>
                <a:spcPts val="0"/>
              </a:spcAft>
              <a:buSzPct val="100000"/>
              <a:buNone/>
            </a:pPr>
            <a:r>
              <a:t/>
            </a:r>
            <a:endParaRPr b="1" i="0" sz="2000" u="none" cap="none" strike="noStrike">
              <a:solidFill>
                <a:srgbClr val="A65E11"/>
              </a:solidFill>
              <a:latin typeface="Arial"/>
              <a:ea typeface="Arial"/>
              <a:cs typeface="Arial"/>
              <a:sym typeface="Arial"/>
            </a:endParaRPr>
          </a:p>
          <a:p>
            <a:pPr indent="-342900" lvl="0" marL="342900" rtl="0" algn="l">
              <a:spcBef>
                <a:spcPts val="1000"/>
              </a:spcBef>
              <a:spcAft>
                <a:spcPts val="0"/>
              </a:spcAft>
              <a:buSzPct val="100000"/>
              <a:buChar char="🠶"/>
            </a:pPr>
            <a:r>
              <a:rPr b="1" i="0" lang="en-US" sz="10400">
                <a:highlight>
                  <a:srgbClr val="F3F3F3"/>
                </a:highlight>
                <a:latin typeface="Gentium Basic"/>
                <a:ea typeface="Gentium Basic"/>
                <a:cs typeface="Gentium Basic"/>
                <a:sym typeface="Gentium Basic"/>
              </a:rPr>
              <a:t>Embrace Sustainability Initiatives</a:t>
            </a:r>
            <a:endParaRPr/>
          </a:p>
          <a:p>
            <a:pPr indent="-342900" lvl="0" marL="342900" rtl="0" algn="l">
              <a:spcBef>
                <a:spcPts val="1000"/>
              </a:spcBef>
              <a:spcAft>
                <a:spcPts val="0"/>
              </a:spcAft>
              <a:buSzPct val="100000"/>
              <a:buChar char="🠶"/>
            </a:pPr>
            <a:r>
              <a:rPr b="1" i="0" lang="en-US" sz="10400">
                <a:highlight>
                  <a:srgbClr val="F3F3F3"/>
                </a:highlight>
                <a:latin typeface="Gentium Basic"/>
                <a:ea typeface="Gentium Basic"/>
                <a:cs typeface="Gentium Basic"/>
                <a:sym typeface="Gentium Basic"/>
              </a:rPr>
              <a:t>Highlight Unique Dishes and Ingredients:</a:t>
            </a:r>
            <a:endParaRPr/>
          </a:p>
          <a:p>
            <a:pPr indent="-342900" lvl="0" marL="342900" rtl="0" algn="l">
              <a:spcBef>
                <a:spcPts val="1000"/>
              </a:spcBef>
              <a:spcAft>
                <a:spcPts val="0"/>
              </a:spcAft>
              <a:buSzPct val="100000"/>
              <a:buChar char="🠶"/>
            </a:pPr>
            <a:r>
              <a:rPr b="1" i="0" lang="en-US" sz="10400">
                <a:highlight>
                  <a:srgbClr val="F3F3F3"/>
                </a:highlight>
                <a:latin typeface="Gentium Basic"/>
                <a:ea typeface="Gentium Basic"/>
                <a:cs typeface="Gentium Basic"/>
                <a:sym typeface="Gentium Basic"/>
              </a:rPr>
              <a:t>Create an Engaging Online Presence</a:t>
            </a:r>
            <a:endParaRPr/>
          </a:p>
          <a:p>
            <a:pPr indent="-342900" lvl="0" marL="342900" rtl="0" algn="l">
              <a:spcBef>
                <a:spcPts val="1000"/>
              </a:spcBef>
              <a:spcAft>
                <a:spcPts val="0"/>
              </a:spcAft>
              <a:buSzPct val="100000"/>
              <a:buChar char="🠶"/>
            </a:pPr>
            <a:r>
              <a:rPr b="1" i="0" lang="en-US" sz="10400">
                <a:highlight>
                  <a:srgbClr val="F3F3F3"/>
                </a:highlight>
                <a:latin typeface="Gentium Basic"/>
                <a:ea typeface="Gentium Basic"/>
                <a:cs typeface="Gentium Basic"/>
                <a:sym typeface="Gentium Basic"/>
              </a:rPr>
              <a:t>Collaborate with Influencers and Food Bloggers:</a:t>
            </a:r>
            <a:endParaRPr b="1" sz="10400">
              <a:latin typeface="Gentium Basic"/>
              <a:ea typeface="Gentium Basic"/>
              <a:cs typeface="Gentium Basic"/>
              <a:sym typeface="Gentium Basic"/>
            </a:endParaRPr>
          </a:p>
          <a:p>
            <a:pPr indent="-342900" lvl="0" marL="342900" rtl="0" algn="l">
              <a:spcBef>
                <a:spcPts val="1000"/>
              </a:spcBef>
              <a:spcAft>
                <a:spcPts val="0"/>
              </a:spcAft>
              <a:buSzPct val="100000"/>
              <a:buChar char="🠶"/>
            </a:pPr>
            <a:r>
              <a:rPr b="1" lang="en-US" sz="10400">
                <a:latin typeface="Gentium Basic"/>
                <a:ea typeface="Gentium Basic"/>
                <a:cs typeface="Gentium Basic"/>
                <a:sym typeface="Gentium Basic"/>
              </a:rPr>
              <a:t>Offer Customization and Spice Levels:</a:t>
            </a:r>
            <a:endParaRPr/>
          </a:p>
          <a:p>
            <a:pPr indent="-342900" lvl="0" marL="342900" rtl="0" algn="l">
              <a:spcBef>
                <a:spcPts val="1000"/>
              </a:spcBef>
              <a:spcAft>
                <a:spcPts val="0"/>
              </a:spcAft>
              <a:buSzPct val="100000"/>
              <a:buChar char="🠶"/>
            </a:pPr>
            <a:r>
              <a:rPr b="1" lang="en-US" sz="10400">
                <a:latin typeface="Gentium Basic"/>
                <a:ea typeface="Gentium Basic"/>
                <a:cs typeface="Gentium Basic"/>
                <a:sym typeface="Gentium Basic"/>
              </a:rPr>
              <a:t>Efficient Takeaway and Delivery Services</a:t>
            </a:r>
            <a:endParaRPr/>
          </a:p>
          <a:p>
            <a:pPr indent="-342900" lvl="0" marL="342900" rtl="0" algn="l">
              <a:spcBef>
                <a:spcPts val="1000"/>
              </a:spcBef>
              <a:spcAft>
                <a:spcPts val="0"/>
              </a:spcAft>
              <a:buSzPct val="100000"/>
              <a:buChar char="🠶"/>
            </a:pPr>
            <a:r>
              <a:rPr b="1" lang="en-US" sz="10400">
                <a:latin typeface="Gentium Basic"/>
                <a:ea typeface="Gentium Basic"/>
                <a:cs typeface="Gentium Basic"/>
                <a:sym typeface="Gentium Basic"/>
              </a:rPr>
              <a:t>Host Thai Cultural Events:</a:t>
            </a:r>
            <a:endParaRPr/>
          </a:p>
          <a:p>
            <a:pPr indent="-215900" lvl="0" marL="342900" rtl="0" algn="l">
              <a:spcBef>
                <a:spcPts val="1000"/>
              </a:spcBef>
              <a:spcAft>
                <a:spcPts val="0"/>
              </a:spcAft>
              <a:buSzPct val="100000"/>
              <a:buNone/>
            </a:pPr>
            <a:r>
              <a:t/>
            </a:r>
            <a:endParaRPr sz="8000">
              <a:solidFill>
                <a:srgbClr val="191919"/>
              </a:solidFill>
              <a:latin typeface="Montserrat Medium"/>
              <a:ea typeface="Montserrat Medium"/>
              <a:cs typeface="Montserrat Medium"/>
              <a:sym typeface="Montserrat Medium"/>
            </a:endParaRPr>
          </a:p>
          <a:p>
            <a:pPr indent="-314325" lvl="0" marL="342900" rtl="0" algn="l">
              <a:spcBef>
                <a:spcPts val="1000"/>
              </a:spcBef>
              <a:spcAft>
                <a:spcPts val="0"/>
              </a:spcAft>
              <a:buSzPct val="100000"/>
              <a:buNone/>
            </a:pPr>
            <a:r>
              <a:t/>
            </a:r>
            <a:endParaRPr>
              <a:solidFill>
                <a:srgbClr val="191919"/>
              </a:solidFill>
              <a:latin typeface="Montserrat Medium"/>
              <a:ea typeface="Montserrat Medium"/>
              <a:cs typeface="Montserrat Medium"/>
              <a:sym typeface="Montserrat Medium"/>
            </a:endParaRPr>
          </a:p>
          <a:p>
            <a:pPr indent="-314325" lvl="0" marL="342900" rtl="0" algn="l">
              <a:spcBef>
                <a:spcPts val="1000"/>
              </a:spcBef>
              <a:spcAft>
                <a:spcPts val="0"/>
              </a:spcAft>
              <a:buSzPct val="100000"/>
              <a:buNone/>
            </a:pPr>
            <a:r>
              <a:t/>
            </a:r>
            <a:endParaRPr>
              <a:solidFill>
                <a:srgbClr val="191919"/>
              </a:solidFill>
              <a:latin typeface="Montserrat Medium"/>
              <a:ea typeface="Montserrat Medium"/>
              <a:cs typeface="Montserrat Medium"/>
              <a:sym typeface="Montserrat Medium"/>
            </a:endParaRPr>
          </a:p>
          <a:p>
            <a:pPr indent="-314325" lvl="0" marL="342900" rtl="0" algn="l">
              <a:spcBef>
                <a:spcPts val="1000"/>
              </a:spcBef>
              <a:spcAft>
                <a:spcPts val="0"/>
              </a:spcAft>
              <a:buSzPct val="100000"/>
              <a:buNone/>
            </a:pPr>
            <a:r>
              <a:t/>
            </a:r>
            <a:endParaRPr>
              <a:solidFill>
                <a:srgbClr val="191919"/>
              </a:solidFill>
              <a:latin typeface="Montserrat Medium"/>
              <a:ea typeface="Montserrat Medium"/>
              <a:cs typeface="Montserrat Medium"/>
              <a:sym typeface="Montserrat Medium"/>
            </a:endParaRPr>
          </a:p>
          <a:p>
            <a:pPr indent="-314325" lvl="0" marL="342900" rtl="0" algn="l">
              <a:spcBef>
                <a:spcPts val="1000"/>
              </a:spcBef>
              <a:spcAft>
                <a:spcPts val="0"/>
              </a:spcAft>
              <a:buSzPct val="100000"/>
              <a:buNone/>
            </a:pPr>
            <a:r>
              <a:t/>
            </a:r>
            <a:endParaRPr>
              <a:solidFill>
                <a:srgbClr val="191919"/>
              </a:solidFill>
              <a:latin typeface="Montserrat Medium"/>
              <a:ea typeface="Montserrat Medium"/>
              <a:cs typeface="Montserrat Medium"/>
              <a:sym typeface="Montserrat Medium"/>
            </a:endParaRPr>
          </a:p>
          <a:p>
            <a:pPr indent="-314325" lvl="0" marL="342900" rtl="0" algn="l">
              <a:spcBef>
                <a:spcPts val="1000"/>
              </a:spcBef>
              <a:spcAft>
                <a:spcPts val="0"/>
              </a:spcAft>
              <a:buSzPct val="100000"/>
              <a:buNone/>
            </a:pPr>
            <a:r>
              <a:t/>
            </a:r>
            <a:endParaRPr>
              <a:solidFill>
                <a:srgbClr val="191919"/>
              </a:solidFill>
              <a:latin typeface="Montserrat Medium"/>
              <a:ea typeface="Montserrat Medium"/>
              <a:cs typeface="Montserrat Medium"/>
              <a:sym typeface="Montserrat Medium"/>
            </a:endParaRPr>
          </a:p>
          <a:p>
            <a:pPr indent="-314325" lvl="0" marL="342900" rtl="0" algn="l">
              <a:spcBef>
                <a:spcPts val="1000"/>
              </a:spcBef>
              <a:spcAft>
                <a:spcPts val="0"/>
              </a:spcAft>
              <a:buSzPct val="100000"/>
              <a:buNone/>
            </a:pPr>
            <a:r>
              <a:t/>
            </a:r>
            <a:endParaRPr>
              <a:solidFill>
                <a:srgbClr val="191919"/>
              </a:solidFill>
              <a:latin typeface="Montserrat Medium"/>
              <a:ea typeface="Montserrat Medium"/>
              <a:cs typeface="Montserrat Medium"/>
              <a:sym typeface="Montserrat Medium"/>
            </a:endParaRPr>
          </a:p>
          <a:p>
            <a:pPr indent="-314325" lvl="0" marL="342900" rtl="0" algn="l">
              <a:spcBef>
                <a:spcPts val="1000"/>
              </a:spcBef>
              <a:spcAft>
                <a:spcPts val="0"/>
              </a:spcAft>
              <a:buSzPct val="100000"/>
              <a:buNone/>
            </a:pPr>
            <a:r>
              <a:t/>
            </a:r>
            <a:endParaRPr>
              <a:solidFill>
                <a:srgbClr val="191919"/>
              </a:solidFill>
              <a:latin typeface="Montserrat Medium"/>
              <a:ea typeface="Montserrat Medium"/>
              <a:cs typeface="Montserrat Medium"/>
              <a:sym typeface="Montserrat Medium"/>
            </a:endParaRPr>
          </a:p>
          <a:p>
            <a:pPr indent="-314325" lvl="0" marL="342900" rtl="0" algn="l">
              <a:spcBef>
                <a:spcPts val="1000"/>
              </a:spcBef>
              <a:spcAft>
                <a:spcPts val="0"/>
              </a:spcAft>
              <a:buSzPct val="100000"/>
              <a:buNone/>
            </a:pPr>
            <a:r>
              <a:t/>
            </a:r>
            <a:endParaRPr>
              <a:solidFill>
                <a:srgbClr val="191919"/>
              </a:solidFill>
              <a:latin typeface="Montserrat Medium"/>
              <a:ea typeface="Montserrat Medium"/>
              <a:cs typeface="Montserrat Medium"/>
              <a:sym typeface="Montserrat Medium"/>
            </a:endParaRPr>
          </a:p>
          <a:p>
            <a:pPr indent="-314325" lvl="0" marL="342900" rtl="0" algn="l">
              <a:spcBef>
                <a:spcPts val="1000"/>
              </a:spcBef>
              <a:spcAft>
                <a:spcPts val="0"/>
              </a:spcAft>
              <a:buSzPct val="100000"/>
              <a:buNone/>
            </a:pPr>
            <a:r>
              <a:t/>
            </a:r>
            <a:endParaRPr/>
          </a:p>
        </p:txBody>
      </p:sp>
      <p:pic>
        <p:nvPicPr>
          <p:cNvPr descr="timeforthai.com.sg" id="250" name="Google Shape;250;p9"/>
          <p:cNvPicPr preferRelativeResize="0"/>
          <p:nvPr/>
        </p:nvPicPr>
        <p:blipFill rotWithShape="1">
          <a:blip r:embed="rId3">
            <a:alphaModFix/>
          </a:blip>
          <a:srcRect b="4" l="7566" r="26538" t="0"/>
          <a:stretch/>
        </p:blipFill>
        <p:spPr>
          <a:xfrm>
            <a:off x="1701187" y="1584960"/>
            <a:ext cx="4393224" cy="4451032"/>
          </a:xfrm>
          <a:prstGeom prst="rect">
            <a:avLst/>
          </a:prstGeom>
          <a:noFill/>
          <a:ln cap="flat" cmpd="thickThin" w="57150">
            <a:solidFill>
              <a:srgbClr val="7F7F7F"/>
            </a:solidFill>
            <a:prstDash val="solid"/>
            <a:miter lim="800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2024-07-26T16:23:27Z</dcterms:created>
  <dc:creator>Janet Chu</dc:creator>
</cp:coreProperties>
</file>